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9" r:id="rId4"/>
    <p:sldId id="261" r:id="rId5"/>
    <p:sldId id="264" r:id="rId6"/>
    <p:sldId id="262" r:id="rId7"/>
    <p:sldId id="265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26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475A3-096D-49EB-92CA-908601952153}" type="datetimeFigureOut">
              <a:rPr lang="es-CL" smtClean="0"/>
              <a:t>27-09-2017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A290-3AFC-4A81-8985-593A41629DF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50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Sistema inmune, desarrollo de tejidos y en </a:t>
            </a:r>
            <a:r>
              <a:rPr lang="es-CL" dirty="0" err="1" smtClean="0"/>
              <a:t>tumorigenesis</a:t>
            </a:r>
            <a:r>
              <a:rPr lang="es-CL" dirty="0" smtClean="0"/>
              <a:t> (</a:t>
            </a:r>
            <a:r>
              <a:rPr lang="es-CL" dirty="0" err="1" smtClean="0"/>
              <a:t>metastasis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FA290-3AFC-4A81-8985-593A41629DF9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68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Persistencia: cuanto avanza la </a:t>
            </a:r>
            <a:r>
              <a:rPr lang="es-CL" dirty="0" err="1" smtClean="0"/>
              <a:t>celula</a:t>
            </a:r>
            <a:r>
              <a:rPr lang="es-CL" dirty="0" smtClean="0"/>
              <a:t>: mayor eficiencia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FA290-3AFC-4A81-8985-593A41629DF9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8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27/09/2017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03308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Análisis de parámetros de la migración celular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PhD. Rina Ortiz </a:t>
            </a:r>
            <a:r>
              <a:rPr lang="es-CL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Diban</a:t>
            </a:r>
            <a:endParaRPr lang="es-C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rina.ortiz@usm.cl</a:t>
            </a:r>
          </a:p>
          <a:p>
            <a:endParaRPr lang="es-C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 del 2017</a:t>
            </a:r>
            <a:endParaRPr lang="es-C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inaOrtiz\Desktop\descar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9" y="486280"/>
            <a:ext cx="3859808" cy="5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0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Migración celular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Desplazamiento o movimiento de las células en una superficie definida o en un fluido.</a:t>
            </a:r>
          </a:p>
          <a:p>
            <a:endParaRPr lang="es-CL" dirty="0"/>
          </a:p>
          <a:p>
            <a:r>
              <a:rPr lang="es-CL" dirty="0" smtClean="0"/>
              <a:t>Metodologías: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2D y 3D </a:t>
            </a:r>
            <a:endParaRPr lang="es-CL" dirty="0"/>
          </a:p>
        </p:txBody>
      </p:sp>
      <p:pic>
        <p:nvPicPr>
          <p:cNvPr id="4098" name="Picture 2" descr="Image result for 3d mig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2750856" cy="35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611560" y="1268760"/>
            <a:ext cx="7920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325112"/>
          </a:xfrm>
        </p:spPr>
        <p:txBody>
          <a:bodyPr>
            <a:normAutofit/>
          </a:bodyPr>
          <a:lstStyle/>
          <a:p>
            <a:endParaRPr lang="es-CL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es-CL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es-CL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es-CL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es-CL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es-CL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es-CL" sz="20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endParaRPr lang="es-CL" dirty="0"/>
          </a:p>
        </p:txBody>
      </p:sp>
      <p:grpSp>
        <p:nvGrpSpPr>
          <p:cNvPr id="17" name="16 Grupo"/>
          <p:cNvGrpSpPr/>
          <p:nvPr/>
        </p:nvGrpSpPr>
        <p:grpSpPr>
          <a:xfrm>
            <a:off x="1888753" y="4241997"/>
            <a:ext cx="5762956" cy="2126562"/>
            <a:chOff x="785786" y="-428652"/>
            <a:chExt cx="9001188" cy="3374686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785794"/>
              <a:ext cx="2887114" cy="216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9970" y="928670"/>
              <a:ext cx="5724128" cy="2001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63525">
              <a:off x="4975717" y="-4296"/>
              <a:ext cx="342840" cy="173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" name="22 Flecha curvada hacia abajo"/>
            <p:cNvSpPr/>
            <p:nvPr/>
          </p:nvSpPr>
          <p:spPr>
            <a:xfrm>
              <a:off x="3000396" y="928670"/>
              <a:ext cx="928662" cy="357190"/>
            </a:xfrm>
            <a:prstGeom prst="curved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1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6572296" y="-357214"/>
              <a:ext cx="571472" cy="500066"/>
            </a:xfrm>
            <a:prstGeom prst="round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3</a:t>
              </a:r>
              <a:endPara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7143767" y="-428652"/>
              <a:ext cx="2643207" cy="9524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 graba la migración celular en tiempo real por 16 horas</a:t>
              </a:r>
              <a:endParaRPr kumimoji="0" lang="es-CL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es-CL" dirty="0" err="1" smtClean="0"/>
              <a:t>Microfluídica</a:t>
            </a:r>
            <a:r>
              <a:rPr lang="es-CL" dirty="0" smtClean="0"/>
              <a:t>: </a:t>
            </a:r>
            <a:r>
              <a:rPr lang="es-CL" sz="5400" dirty="0" smtClean="0"/>
              <a:t> </a:t>
            </a:r>
            <a:r>
              <a:rPr lang="es-CL" dirty="0" smtClean="0"/>
              <a:t>Single </a:t>
            </a:r>
            <a:r>
              <a:rPr lang="es-CL" dirty="0" err="1" smtClean="0"/>
              <a:t>cell</a:t>
            </a:r>
            <a:r>
              <a:rPr lang="es-CL" dirty="0" smtClean="0"/>
              <a:t> tracking</a:t>
            </a:r>
            <a:endParaRPr lang="es-CL" dirty="0"/>
          </a:p>
        </p:txBody>
      </p:sp>
      <p:cxnSp>
        <p:nvCxnSpPr>
          <p:cNvPr id="47" name="46 Conector recto"/>
          <p:cNvCxnSpPr/>
          <p:nvPr/>
        </p:nvCxnSpPr>
        <p:spPr>
          <a:xfrm>
            <a:off x="611560" y="908720"/>
            <a:ext cx="79208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RinaOrtiz\Dropbox\RESPALDO POST DOC 2017\PROYECTO POSTDOCTORADO USM\CONGRESOS\chi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4727618" cy="26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Rina\Desktop\Videos migracion\Substack 1 24 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116992" cy="384333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429256" y="714356"/>
            <a:ext cx="3500462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2200" dirty="0" smtClean="0">
                <a:solidFill>
                  <a:srgbClr val="002060"/>
                </a:solidFill>
                <a:latin typeface="+mj-lt"/>
              </a:rPr>
              <a:t>Análisis de los parámetros de migración</a:t>
            </a:r>
            <a:endParaRPr lang="es-CL" sz="2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429256" y="1643050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+mj-lt"/>
              </a:rPr>
              <a:t>Velocidad promedio </a:t>
            </a:r>
            <a:r>
              <a:rPr lang="es-CL" sz="1400" b="1" dirty="0" smtClean="0">
                <a:latin typeface="+mj-lt"/>
              </a:rPr>
              <a:t>(</a:t>
            </a:r>
            <a:r>
              <a:rPr lang="es-CL" sz="1400" b="1" dirty="0" err="1" smtClean="0">
                <a:latin typeface="+mj-lt"/>
              </a:rPr>
              <a:t>dist</a:t>
            </a:r>
            <a:r>
              <a:rPr lang="es-CL" sz="1400" b="1" dirty="0" smtClean="0">
                <a:latin typeface="+mj-lt"/>
              </a:rPr>
              <a:t> total/tiempo)</a:t>
            </a:r>
          </a:p>
          <a:p>
            <a:endParaRPr lang="es-CL" sz="1400" dirty="0" smtClean="0">
              <a:latin typeface="+mj-lt"/>
            </a:endParaRPr>
          </a:p>
          <a:p>
            <a:r>
              <a:rPr lang="es-CL" sz="1400" dirty="0" smtClean="0">
                <a:latin typeface="+mj-lt"/>
              </a:rPr>
              <a:t>Velocidad instantánea </a:t>
            </a:r>
            <a:r>
              <a:rPr lang="es-CL" sz="1400" b="1" dirty="0" smtClean="0">
                <a:latin typeface="+mj-lt"/>
              </a:rPr>
              <a:t>(µm/min)</a:t>
            </a:r>
          </a:p>
          <a:p>
            <a:endParaRPr lang="es-CL" sz="1400" dirty="0" smtClean="0">
              <a:latin typeface="+mj-lt"/>
            </a:endParaRPr>
          </a:p>
          <a:p>
            <a:r>
              <a:rPr lang="es-CL" sz="1400" dirty="0" smtClean="0">
                <a:latin typeface="+mj-lt"/>
              </a:rPr>
              <a:t>Persistencia </a:t>
            </a:r>
            <a:r>
              <a:rPr lang="es-CL" sz="1400" b="1" dirty="0" smtClean="0">
                <a:latin typeface="+mj-lt"/>
              </a:rPr>
              <a:t>(</a:t>
            </a:r>
            <a:r>
              <a:rPr lang="es-CL" sz="1400" b="1" dirty="0" err="1" smtClean="0">
                <a:latin typeface="+mj-lt"/>
              </a:rPr>
              <a:t>dist</a:t>
            </a:r>
            <a:r>
              <a:rPr lang="es-CL" sz="1400" b="1" dirty="0" smtClean="0">
                <a:latin typeface="+mj-lt"/>
              </a:rPr>
              <a:t> neta/</a:t>
            </a:r>
            <a:r>
              <a:rPr lang="es-CL" sz="1400" b="1" dirty="0" err="1" smtClean="0">
                <a:latin typeface="+mj-lt"/>
              </a:rPr>
              <a:t>dist</a:t>
            </a:r>
            <a:r>
              <a:rPr lang="es-CL" sz="1400" b="1" dirty="0" smtClean="0">
                <a:latin typeface="+mj-lt"/>
              </a:rPr>
              <a:t> total)</a:t>
            </a:r>
          </a:p>
          <a:p>
            <a:endParaRPr lang="es-CL" sz="1400" dirty="0" smtClean="0">
              <a:latin typeface="+mj-lt"/>
            </a:endParaRPr>
          </a:p>
          <a:p>
            <a:r>
              <a:rPr lang="es-CL" sz="1400" dirty="0" smtClean="0">
                <a:latin typeface="+mj-lt"/>
              </a:rPr>
              <a:t>Direccionalidad (orientación)    </a:t>
            </a:r>
            <a:r>
              <a:rPr lang="es-CL" sz="1400" b="1" dirty="0" smtClean="0">
                <a:latin typeface="+mj-lt"/>
              </a:rPr>
              <a:t>% de trayectorias celulares dentro de un ángulo de 60°</a:t>
            </a:r>
            <a:endParaRPr lang="es-CL" sz="1400" b="1" dirty="0"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643446"/>
            <a:ext cx="2008196" cy="191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20 Grupo"/>
          <p:cNvGrpSpPr/>
          <p:nvPr/>
        </p:nvGrpSpPr>
        <p:grpSpPr>
          <a:xfrm>
            <a:off x="1857356" y="5072074"/>
            <a:ext cx="2721880" cy="1164304"/>
            <a:chOff x="5357818" y="1678898"/>
            <a:chExt cx="2721880" cy="1164304"/>
          </a:xfrm>
        </p:grpSpPr>
        <p:grpSp>
          <p:nvGrpSpPr>
            <p:cNvPr id="9" name="19 Grupo"/>
            <p:cNvGrpSpPr/>
            <p:nvPr/>
          </p:nvGrpSpPr>
          <p:grpSpPr>
            <a:xfrm>
              <a:off x="5357818" y="1678898"/>
              <a:ext cx="2721880" cy="1164304"/>
              <a:chOff x="5357818" y="1678898"/>
              <a:chExt cx="2721880" cy="1164304"/>
            </a:xfrm>
          </p:grpSpPr>
          <p:sp>
            <p:nvSpPr>
              <p:cNvPr id="12" name="11 Forma libre"/>
              <p:cNvSpPr/>
              <p:nvPr/>
            </p:nvSpPr>
            <p:spPr>
              <a:xfrm>
                <a:off x="5458918" y="1678898"/>
                <a:ext cx="2620780" cy="1079292"/>
              </a:xfrm>
              <a:custGeom>
                <a:avLst/>
                <a:gdLst>
                  <a:gd name="connsiteX0" fmla="*/ 12492 w 2620780"/>
                  <a:gd name="connsiteY0" fmla="*/ 1079292 h 1079292"/>
                  <a:gd name="connsiteX1" fmla="*/ 12492 w 2620780"/>
                  <a:gd name="connsiteY1" fmla="*/ 1019332 h 1079292"/>
                  <a:gd name="connsiteX2" fmla="*/ 87443 w 2620780"/>
                  <a:gd name="connsiteY2" fmla="*/ 854440 h 1079292"/>
                  <a:gd name="connsiteX3" fmla="*/ 252334 w 2620780"/>
                  <a:gd name="connsiteY3" fmla="*/ 914400 h 1079292"/>
                  <a:gd name="connsiteX4" fmla="*/ 342275 w 2620780"/>
                  <a:gd name="connsiteY4" fmla="*/ 1019332 h 1079292"/>
                  <a:gd name="connsiteX5" fmla="*/ 507167 w 2620780"/>
                  <a:gd name="connsiteY5" fmla="*/ 989351 h 1079292"/>
                  <a:gd name="connsiteX6" fmla="*/ 537148 w 2620780"/>
                  <a:gd name="connsiteY6" fmla="*/ 869430 h 1079292"/>
                  <a:gd name="connsiteX7" fmla="*/ 657069 w 2620780"/>
                  <a:gd name="connsiteY7" fmla="*/ 794479 h 1079292"/>
                  <a:gd name="connsiteX8" fmla="*/ 732020 w 2620780"/>
                  <a:gd name="connsiteY8" fmla="*/ 839450 h 1079292"/>
                  <a:gd name="connsiteX9" fmla="*/ 821961 w 2620780"/>
                  <a:gd name="connsiteY9" fmla="*/ 944381 h 1079292"/>
                  <a:gd name="connsiteX10" fmla="*/ 956872 w 2620780"/>
                  <a:gd name="connsiteY10" fmla="*/ 944381 h 1079292"/>
                  <a:gd name="connsiteX11" fmla="*/ 1061803 w 2620780"/>
                  <a:gd name="connsiteY11" fmla="*/ 809469 h 1079292"/>
                  <a:gd name="connsiteX12" fmla="*/ 1121764 w 2620780"/>
                  <a:gd name="connsiteY12" fmla="*/ 734518 h 1079292"/>
                  <a:gd name="connsiteX13" fmla="*/ 1391587 w 2620780"/>
                  <a:gd name="connsiteY13" fmla="*/ 809469 h 1079292"/>
                  <a:gd name="connsiteX14" fmla="*/ 1421567 w 2620780"/>
                  <a:gd name="connsiteY14" fmla="*/ 809469 h 1079292"/>
                  <a:gd name="connsiteX15" fmla="*/ 1496518 w 2620780"/>
                  <a:gd name="connsiteY15" fmla="*/ 719528 h 1079292"/>
                  <a:gd name="connsiteX16" fmla="*/ 1511508 w 2620780"/>
                  <a:gd name="connsiteY16" fmla="*/ 614597 h 1079292"/>
                  <a:gd name="connsiteX17" fmla="*/ 1631430 w 2620780"/>
                  <a:gd name="connsiteY17" fmla="*/ 554636 h 1079292"/>
                  <a:gd name="connsiteX18" fmla="*/ 1766341 w 2620780"/>
                  <a:gd name="connsiteY18" fmla="*/ 629587 h 1079292"/>
                  <a:gd name="connsiteX19" fmla="*/ 1886262 w 2620780"/>
                  <a:gd name="connsiteY19" fmla="*/ 614597 h 1079292"/>
                  <a:gd name="connsiteX20" fmla="*/ 1961213 w 2620780"/>
                  <a:gd name="connsiteY20" fmla="*/ 479686 h 1079292"/>
                  <a:gd name="connsiteX21" fmla="*/ 2066144 w 2620780"/>
                  <a:gd name="connsiteY21" fmla="*/ 389745 h 1079292"/>
                  <a:gd name="connsiteX22" fmla="*/ 2171075 w 2620780"/>
                  <a:gd name="connsiteY22" fmla="*/ 299804 h 1079292"/>
                  <a:gd name="connsiteX23" fmla="*/ 2335967 w 2620780"/>
                  <a:gd name="connsiteY23" fmla="*/ 269823 h 1079292"/>
                  <a:gd name="connsiteX24" fmla="*/ 2500859 w 2620780"/>
                  <a:gd name="connsiteY24" fmla="*/ 104932 h 1079292"/>
                  <a:gd name="connsiteX25" fmla="*/ 2620780 w 2620780"/>
                  <a:gd name="connsiteY25" fmla="*/ 0 h 107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20780" h="1079292">
                    <a:moveTo>
                      <a:pt x="12492" y="1079292"/>
                    </a:moveTo>
                    <a:cubicBezTo>
                      <a:pt x="6246" y="1068049"/>
                      <a:pt x="0" y="1056807"/>
                      <a:pt x="12492" y="1019332"/>
                    </a:cubicBezTo>
                    <a:cubicBezTo>
                      <a:pt x="24984" y="981857"/>
                      <a:pt x="47469" y="871929"/>
                      <a:pt x="87443" y="854440"/>
                    </a:cubicBezTo>
                    <a:cubicBezTo>
                      <a:pt x="127417" y="836951"/>
                      <a:pt x="209862" y="886918"/>
                      <a:pt x="252334" y="914400"/>
                    </a:cubicBezTo>
                    <a:cubicBezTo>
                      <a:pt x="294806" y="941882"/>
                      <a:pt x="299803" y="1006840"/>
                      <a:pt x="342275" y="1019332"/>
                    </a:cubicBezTo>
                    <a:cubicBezTo>
                      <a:pt x="384747" y="1031824"/>
                      <a:pt x="474688" y="1014335"/>
                      <a:pt x="507167" y="989351"/>
                    </a:cubicBezTo>
                    <a:cubicBezTo>
                      <a:pt x="539646" y="964367"/>
                      <a:pt x="512164" y="901909"/>
                      <a:pt x="537148" y="869430"/>
                    </a:cubicBezTo>
                    <a:cubicBezTo>
                      <a:pt x="562132" y="836951"/>
                      <a:pt x="624590" y="799476"/>
                      <a:pt x="657069" y="794479"/>
                    </a:cubicBezTo>
                    <a:cubicBezTo>
                      <a:pt x="689548" y="789482"/>
                      <a:pt x="704538" y="814466"/>
                      <a:pt x="732020" y="839450"/>
                    </a:cubicBezTo>
                    <a:cubicBezTo>
                      <a:pt x="759502" y="864434"/>
                      <a:pt x="784486" y="926893"/>
                      <a:pt x="821961" y="944381"/>
                    </a:cubicBezTo>
                    <a:cubicBezTo>
                      <a:pt x="859436" y="961869"/>
                      <a:pt x="916898" y="966866"/>
                      <a:pt x="956872" y="944381"/>
                    </a:cubicBezTo>
                    <a:cubicBezTo>
                      <a:pt x="996846" y="921896"/>
                      <a:pt x="1034321" y="844446"/>
                      <a:pt x="1061803" y="809469"/>
                    </a:cubicBezTo>
                    <a:cubicBezTo>
                      <a:pt x="1089285" y="774492"/>
                      <a:pt x="1066800" y="734518"/>
                      <a:pt x="1121764" y="734518"/>
                    </a:cubicBezTo>
                    <a:cubicBezTo>
                      <a:pt x="1176728" y="734518"/>
                      <a:pt x="1341620" y="796977"/>
                      <a:pt x="1391587" y="809469"/>
                    </a:cubicBezTo>
                    <a:cubicBezTo>
                      <a:pt x="1441554" y="821961"/>
                      <a:pt x="1404079" y="824459"/>
                      <a:pt x="1421567" y="809469"/>
                    </a:cubicBezTo>
                    <a:cubicBezTo>
                      <a:pt x="1439055" y="794479"/>
                      <a:pt x="1481528" y="752007"/>
                      <a:pt x="1496518" y="719528"/>
                    </a:cubicBezTo>
                    <a:cubicBezTo>
                      <a:pt x="1511508" y="687049"/>
                      <a:pt x="1489023" y="642079"/>
                      <a:pt x="1511508" y="614597"/>
                    </a:cubicBezTo>
                    <a:cubicBezTo>
                      <a:pt x="1533993" y="587115"/>
                      <a:pt x="1588958" y="552138"/>
                      <a:pt x="1631430" y="554636"/>
                    </a:cubicBezTo>
                    <a:cubicBezTo>
                      <a:pt x="1673902" y="557134"/>
                      <a:pt x="1723869" y="619594"/>
                      <a:pt x="1766341" y="629587"/>
                    </a:cubicBezTo>
                    <a:cubicBezTo>
                      <a:pt x="1808813" y="639581"/>
                      <a:pt x="1853783" y="639580"/>
                      <a:pt x="1886262" y="614597"/>
                    </a:cubicBezTo>
                    <a:cubicBezTo>
                      <a:pt x="1918741" y="589614"/>
                      <a:pt x="1931233" y="517161"/>
                      <a:pt x="1961213" y="479686"/>
                    </a:cubicBezTo>
                    <a:cubicBezTo>
                      <a:pt x="1991193" y="442211"/>
                      <a:pt x="2066144" y="389745"/>
                      <a:pt x="2066144" y="389745"/>
                    </a:cubicBezTo>
                    <a:cubicBezTo>
                      <a:pt x="2101121" y="359765"/>
                      <a:pt x="2126105" y="319791"/>
                      <a:pt x="2171075" y="299804"/>
                    </a:cubicBezTo>
                    <a:cubicBezTo>
                      <a:pt x="2216045" y="279817"/>
                      <a:pt x="2281003" y="302302"/>
                      <a:pt x="2335967" y="269823"/>
                    </a:cubicBezTo>
                    <a:cubicBezTo>
                      <a:pt x="2390931" y="237344"/>
                      <a:pt x="2453390" y="149902"/>
                      <a:pt x="2500859" y="104932"/>
                    </a:cubicBezTo>
                    <a:cubicBezTo>
                      <a:pt x="2548328" y="59962"/>
                      <a:pt x="2584554" y="29981"/>
                      <a:pt x="2620780" y="0"/>
                    </a:cubicBezTo>
                  </a:path>
                </a:pathLst>
              </a:cu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3" name="12 Elipse"/>
              <p:cNvSpPr/>
              <p:nvPr/>
            </p:nvSpPr>
            <p:spPr>
              <a:xfrm>
                <a:off x="5357818" y="2714620"/>
                <a:ext cx="128582" cy="12858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cxnSp>
          <p:nvCxnSpPr>
            <p:cNvPr id="10" name="9 Conector recto"/>
            <p:cNvCxnSpPr>
              <a:stCxn id="12" idx="25"/>
            </p:cNvCxnSpPr>
            <p:nvPr/>
          </p:nvCxnSpPr>
          <p:spPr>
            <a:xfrm flipH="1">
              <a:off x="7858148" y="1678898"/>
              <a:ext cx="221550" cy="3559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rot="5400000">
              <a:off x="7979611" y="1790579"/>
              <a:ext cx="168942" cy="1676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CuadroTexto"/>
          <p:cNvSpPr txBox="1"/>
          <p:nvPr/>
        </p:nvSpPr>
        <p:spPr>
          <a:xfrm>
            <a:off x="2428860" y="4662082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>
                <a:latin typeface="+mj-lt"/>
              </a:rPr>
              <a:t>Distancia neta</a:t>
            </a:r>
            <a:endParaRPr lang="es-CL" sz="1600" dirty="0">
              <a:latin typeface="+mj-lt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1857356" y="5000636"/>
            <a:ext cx="26432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5857884" y="4286256"/>
            <a:ext cx="166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>
                <a:latin typeface="+mj-lt"/>
              </a:rPr>
              <a:t>Direccionalidad</a:t>
            </a:r>
            <a:endParaRPr lang="es-CL" b="1" dirty="0"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428860" y="4286256"/>
            <a:ext cx="13172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CL" b="1" dirty="0" smtClean="0">
                <a:latin typeface="+mj-lt"/>
              </a:rPr>
              <a:t>Persistencia</a:t>
            </a:r>
            <a:endParaRPr lang="es-CL" b="1" dirty="0"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 rot="20706715">
            <a:off x="2500227" y="5807832"/>
            <a:ext cx="1527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 smtClean="0">
                <a:latin typeface="+mj-lt"/>
              </a:rPr>
              <a:t>Distancia total</a:t>
            </a:r>
            <a:endParaRPr lang="es-CL" sz="1600" dirty="0"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643834" y="542926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latin typeface="+mj-lt"/>
              </a:rPr>
              <a:t>60°</a:t>
            </a:r>
            <a:endParaRPr lang="es-C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54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739964" cy="52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s-CL" dirty="0" err="1" smtClean="0"/>
              <a:t>Image</a:t>
            </a:r>
            <a:r>
              <a:rPr lang="es-CL" dirty="0" smtClean="0"/>
              <a:t> J </a:t>
            </a:r>
            <a:r>
              <a:rPr lang="es-CL" dirty="0" err="1" smtClean="0"/>
              <a:t>softaware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1401568" y="548680"/>
            <a:ext cx="648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 smtClean="0"/>
              <a:t>Análisis de single </a:t>
            </a:r>
            <a:r>
              <a:rPr lang="es-CL" sz="4000" b="1" dirty="0" err="1" smtClean="0"/>
              <a:t>cell</a:t>
            </a:r>
            <a:r>
              <a:rPr lang="es-CL" sz="4000" b="1" dirty="0" smtClean="0"/>
              <a:t> tracking</a:t>
            </a:r>
            <a:endParaRPr lang="es-CL" sz="4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06191" y="6309320"/>
            <a:ext cx="7430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Urra H et. al, 2012. </a:t>
            </a:r>
            <a:r>
              <a:rPr lang="es-CL" dirty="0" err="1" smtClean="0"/>
              <a:t>PloS</a:t>
            </a:r>
            <a:r>
              <a:rPr lang="es-CL" dirty="0" smtClean="0"/>
              <a:t> </a:t>
            </a:r>
            <a:r>
              <a:rPr lang="es-CL" dirty="0" err="1" smtClean="0"/>
              <a:t>One</a:t>
            </a:r>
            <a:r>
              <a:rPr lang="es-CL" dirty="0" smtClean="0"/>
              <a:t>. </a:t>
            </a:r>
            <a:r>
              <a:rPr lang="es-CL" dirty="0">
                <a:hlinkClick r:id="rId3"/>
              </a:rPr>
              <a:t>https://doi.org/10.1371/journal.pone.0033085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80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s-CL" dirty="0" err="1" smtClean="0"/>
              <a:t>Image</a:t>
            </a:r>
            <a:r>
              <a:rPr lang="es-CL" dirty="0" smtClean="0"/>
              <a:t> J </a:t>
            </a:r>
            <a:r>
              <a:rPr lang="es-CL" dirty="0" err="1" smtClean="0"/>
              <a:t>softaware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CL" dirty="0" smtClean="0"/>
              <a:t>Experimento modelo: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18 canales x chip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se analizan 5 células x canal = 90 trayectorias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2600" dirty="0" smtClean="0"/>
              <a:t>Tiempo total grabación= 16 h (fotos intervalos de 15 min; cada video 64 fotos)</a:t>
            </a:r>
          </a:p>
          <a:p>
            <a:pPr marL="0" indent="0">
              <a:buNone/>
            </a:pPr>
            <a:endParaRPr lang="es-CL" sz="2600" dirty="0"/>
          </a:p>
          <a:p>
            <a:pPr marL="0" indent="0">
              <a:buNone/>
            </a:pPr>
            <a:r>
              <a:rPr lang="es-CL" sz="2600" dirty="0" smtClean="0"/>
              <a:t>Número total de mediciones= </a:t>
            </a:r>
          </a:p>
          <a:p>
            <a:pPr marL="0" indent="0">
              <a:buNone/>
            </a:pPr>
            <a:r>
              <a:rPr lang="es-CL" sz="2600" dirty="0" smtClean="0"/>
              <a:t>90 trayectorias x 64 fotos= 5760 mediciones</a:t>
            </a:r>
          </a:p>
          <a:p>
            <a:pPr marL="0" indent="0">
              <a:buNone/>
            </a:pPr>
            <a:r>
              <a:rPr lang="es-CL" dirty="0" smtClean="0"/>
              <a:t>  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31640" y="884039"/>
            <a:ext cx="6482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b="1" dirty="0" smtClean="0"/>
              <a:t>Análisis de single </a:t>
            </a:r>
            <a:r>
              <a:rPr lang="es-CL" sz="4000" b="1" dirty="0" err="1" smtClean="0"/>
              <a:t>cell</a:t>
            </a:r>
            <a:r>
              <a:rPr lang="es-CL" sz="4000" b="1" dirty="0" smtClean="0"/>
              <a:t> tracking</a:t>
            </a:r>
            <a:endParaRPr lang="es-CL" sz="4000" b="1" dirty="0"/>
          </a:p>
        </p:txBody>
      </p:sp>
    </p:spTree>
    <p:extLst>
      <p:ext uri="{BB962C8B-B14F-4D97-AF65-F5344CB8AC3E}">
        <p14:creationId xmlns:p14="http://schemas.microsoft.com/office/powerpoint/2010/main" val="33215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Análisis de parámetros de la migración celular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PhD. Rina Ortiz </a:t>
            </a:r>
            <a:r>
              <a:rPr lang="es-CL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Diban</a:t>
            </a:r>
            <a:endParaRPr lang="es-CL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rina.ortiz@usm.cl</a:t>
            </a:r>
          </a:p>
          <a:p>
            <a:endParaRPr lang="es-C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Septiembre del 2017</a:t>
            </a:r>
            <a:endParaRPr lang="es-C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RinaOrtiz\Desktop\descarg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9" y="486280"/>
            <a:ext cx="3859808" cy="56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2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223</Words>
  <Application>Microsoft Office PowerPoint</Application>
  <PresentationFormat>Presentación en pantalla (4:3)</PresentationFormat>
  <Paragraphs>55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Análisis de parámetros de la migración celular</vt:lpstr>
      <vt:lpstr>Migración celular</vt:lpstr>
      <vt:lpstr>Microfluídica:  Single cell tracking</vt:lpstr>
      <vt:lpstr>Presentación de PowerPoint</vt:lpstr>
      <vt:lpstr>Image J softaware</vt:lpstr>
      <vt:lpstr>Image J softaware</vt:lpstr>
      <vt:lpstr>Análisis de parámetros de la migración celular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parámetros de la migración celular</dc:title>
  <dc:creator>RinaOrtiz</dc:creator>
  <cp:lastModifiedBy>Usuario de Windows</cp:lastModifiedBy>
  <cp:revision>14</cp:revision>
  <dcterms:created xsi:type="dcterms:W3CDTF">2017-09-12T16:37:43Z</dcterms:created>
  <dcterms:modified xsi:type="dcterms:W3CDTF">2017-09-27T12:26:06Z</dcterms:modified>
</cp:coreProperties>
</file>