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422" r:id="rId3"/>
    <p:sldId id="426" r:id="rId4"/>
    <p:sldId id="428" r:id="rId5"/>
    <p:sldId id="423" r:id="rId6"/>
    <p:sldId id="424" r:id="rId7"/>
    <p:sldId id="425" r:id="rId8"/>
    <p:sldId id="373" r:id="rId9"/>
    <p:sldId id="372" r:id="rId10"/>
    <p:sldId id="368" r:id="rId11"/>
    <p:sldId id="375" r:id="rId12"/>
    <p:sldId id="376" r:id="rId13"/>
    <p:sldId id="377" r:id="rId14"/>
    <p:sldId id="414" r:id="rId15"/>
    <p:sldId id="369" r:id="rId16"/>
    <p:sldId id="370" r:id="rId17"/>
    <p:sldId id="371" r:id="rId18"/>
    <p:sldId id="333" r:id="rId19"/>
    <p:sldId id="405" r:id="rId20"/>
    <p:sldId id="419" r:id="rId21"/>
    <p:sldId id="409" r:id="rId22"/>
    <p:sldId id="420" r:id="rId23"/>
    <p:sldId id="427" r:id="rId24"/>
    <p:sldId id="382" r:id="rId25"/>
    <p:sldId id="386" r:id="rId26"/>
    <p:sldId id="387" r:id="rId27"/>
    <p:sldId id="396" r:id="rId28"/>
    <p:sldId id="413" r:id="rId29"/>
    <p:sldId id="388" r:id="rId30"/>
    <p:sldId id="411" r:id="rId31"/>
    <p:sldId id="416" r:id="rId32"/>
    <p:sldId id="429" r:id="rId33"/>
    <p:sldId id="439" r:id="rId34"/>
    <p:sldId id="440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42" r:id="rId45"/>
    <p:sldId id="441" r:id="rId46"/>
    <p:sldId id="421" r:id="rId4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1" autoAdjust="0"/>
    <p:restoredTop sz="94660" autoAdjust="0"/>
  </p:normalViewPr>
  <p:slideViewPr>
    <p:cSldViewPr>
      <p:cViewPr varScale="1">
        <p:scale>
          <a:sx n="65" d="100"/>
          <a:sy n="65" d="100"/>
        </p:scale>
        <p:origin x="-437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stram\AppData\Local\Temp\Diana's%20control%20rule%20chart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82911774395706"/>
          <c:y val="7.7611940298507459E-2"/>
          <c:w val="0.82527955942106856"/>
          <c:h val="0.70746268656716416"/>
        </c:manualLayout>
      </c:layout>
      <c:scatterChart>
        <c:scatterStyle val="lineMarker"/>
        <c:varyColors val="0"/>
        <c:ser>
          <c:idx val="1"/>
          <c:order val="0"/>
          <c:tx>
            <c:v>FOFL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Sheet1!$A$3:$A$6</c:f>
              <c:numCache>
                <c:formatCode>General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1</c:v>
                </c:pt>
                <c:pt idx="3">
                  <c:v>2.5</c:v>
                </c:pt>
              </c:numCache>
            </c:numRef>
          </c:xVal>
          <c:yVal>
            <c:numRef>
              <c:f>Sheet1!$C$3:$C$6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yVal>
          <c:smooth val="0"/>
        </c:ser>
        <c:ser>
          <c:idx val="3"/>
          <c:order val="1"/>
          <c:tx>
            <c:v>F35%</c:v>
          </c:tx>
          <c:spPr>
            <a:ln w="2540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Sheet1!$A$3:$A$5</c:f>
              <c:numCache>
                <c:formatCode>General</c:formatCode>
                <c:ptCount val="3"/>
                <c:pt idx="0">
                  <c:v>0</c:v>
                </c:pt>
                <c:pt idx="1">
                  <c:v>0.05</c:v>
                </c:pt>
                <c:pt idx="2">
                  <c:v>1</c:v>
                </c:pt>
              </c:numCache>
            </c:numRef>
          </c:xVal>
          <c:yVal>
            <c:numRef>
              <c:f>Sheet1!$E$3:$E$5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0"/>
          <c:order val="2"/>
          <c:tx>
            <c:v>maxFABC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Sheet1!$A$3:$A$6</c:f>
              <c:numCache>
                <c:formatCode>General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1</c:v>
                </c:pt>
                <c:pt idx="3">
                  <c:v>2.5</c:v>
                </c:pt>
              </c:numCache>
            </c:numRef>
          </c:xVal>
          <c:yVal>
            <c:numRef>
              <c:f>Sheet1!$B$3:$B$6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0.8</c:v>
                </c:pt>
                <c:pt idx="3">
                  <c:v>0.8</c:v>
                </c:pt>
              </c:numCache>
            </c:numRef>
          </c:yVal>
          <c:smooth val="0"/>
        </c:ser>
        <c:ser>
          <c:idx val="2"/>
          <c:order val="3"/>
          <c:tx>
            <c:v>F40%/F35%</c:v>
          </c:tx>
          <c:spPr>
            <a:ln w="25400">
              <a:solidFill>
                <a:srgbClr val="0000FF"/>
              </a:solidFill>
              <a:prstDash val="lgDash"/>
            </a:ln>
          </c:spPr>
          <c:marker>
            <c:symbol val="none"/>
          </c:marker>
          <c:xVal>
            <c:numRef>
              <c:f>Sheet1!$A$3:$A$5</c:f>
              <c:numCache>
                <c:formatCode>General</c:formatCode>
                <c:ptCount val="3"/>
                <c:pt idx="0">
                  <c:v>0</c:v>
                </c:pt>
                <c:pt idx="1">
                  <c:v>0.05</c:v>
                </c:pt>
                <c:pt idx="2">
                  <c:v>1</c:v>
                </c:pt>
              </c:numCache>
            </c:numRef>
          </c:xVal>
          <c:yVal>
            <c:numRef>
              <c:f>Sheet1!$D$3:$D$5</c:f>
              <c:numCache>
                <c:formatCode>General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162496"/>
        <c:axId val="163496320"/>
      </c:scatterChart>
      <c:valAx>
        <c:axId val="157162496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Female spawning biomass relative to B40%</a:t>
                </a:r>
              </a:p>
            </c:rich>
          </c:tx>
          <c:layout>
            <c:manualLayout>
              <c:xMode val="edge"/>
              <c:yMode val="edge"/>
              <c:x val="0.28810435069879647"/>
              <c:y val="0.889552238805970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3496320"/>
        <c:crosses val="autoZero"/>
        <c:crossBetween val="midCat"/>
      </c:valAx>
      <c:valAx>
        <c:axId val="1634963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Fishing mortality relative to F35%</a:t>
                </a:r>
              </a:p>
            </c:rich>
          </c:tx>
          <c:layout>
            <c:manualLayout>
              <c:xMode val="edge"/>
              <c:yMode val="edge"/>
              <c:x val="2.7881066196657721E-2"/>
              <c:y val="0.110447761194029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162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7249122590470525"/>
          <c:y val="0.5014925373134328"/>
          <c:w val="0.23234221830548102"/>
          <c:h val="0.253731343283582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7410A2-3C9D-4CCF-9597-D3E64D994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fld id="{1D193653-CCBF-4EF7-9208-2B88F9DBC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0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DF3EA2F7-FC56-419B-90FF-8FFCC1DAE5ED}" type="slidenum">
              <a:rPr lang="en-US" altLang="en-US" sz="1200" b="0" smtClean="0">
                <a:solidFill>
                  <a:schemeClr val="tx1"/>
                </a:solidFill>
                <a:latin typeface="Helvetica" charset="0"/>
              </a:rPr>
              <a:pPr/>
              <a:t>1</a:t>
            </a:fld>
            <a:endParaRPr lang="en-US" altLang="en-US" sz="12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D40E-C2F9-437E-9083-FDAB79244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CD200-D2BE-4CBD-8090-5508F71D8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1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9919-52B0-42F9-BEDF-3B4675237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2CF0-6EBC-4F44-98CB-53D93BB8C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1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F0EF-6C57-4AB0-BFAF-5E14C2D28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38ADE-35F8-4E9F-BA35-365E8DE38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2C7B-2BCE-4EA1-AD68-265720D4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6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9A35D-4244-42B5-864F-18BBEB605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88BFF-86D6-4E9E-BE72-A594D4CE5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CDEC-F2B6-4E36-BE8E-86110C6B2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0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0D2EF-A007-4EAA-A1E8-27BF6AB8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9870-F86F-4F1C-BF23-E28DD3793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CB46-1BBD-45D1-95BB-8BAFF02B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B044-565C-42C2-B69C-33087B4FD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38F4024-B31E-4DE7-8E2A-AF9BFF37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rry.Quinn@alask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admb-project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ftp://ftp.afsc.noaa.gov/afsc/public/Plan_Team/ACL_Aug_2009.pdf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382000" cy="1828800"/>
          </a:xfrm>
        </p:spPr>
        <p:txBody>
          <a:bodyPr/>
          <a:lstStyle/>
          <a:p>
            <a:r>
              <a:rPr lang="en-US" altLang="en-US" sz="3600" b="1" dirty="0" smtClean="0">
                <a:latin typeface="Arial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Contemporary </a:t>
            </a:r>
            <a:r>
              <a:rPr lang="en-US" altLang="en-US" sz="3600" b="1" dirty="0" smtClean="0"/>
              <a:t>Models in Fish Population </a:t>
            </a:r>
            <a:r>
              <a:rPr lang="en-US" altLang="en-US" sz="3600" b="1" dirty="0" err="1" smtClean="0"/>
              <a:t>Dynamics</a:t>
            </a:r>
            <a:r>
              <a:rPr lang="en-US" sz="3600" b="1" dirty="0" err="1"/>
              <a:t>And</a:t>
            </a:r>
            <a:r>
              <a:rPr lang="en-US" sz="3600" b="1" dirty="0"/>
              <a:t> Their Application to Fisheries </a:t>
            </a:r>
            <a:r>
              <a:rPr lang="en-US" sz="3600" b="1" dirty="0" smtClean="0"/>
              <a:t>Management</a:t>
            </a:r>
            <a:endParaRPr lang="en-US" altLang="en-US" sz="36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534400" cy="4876800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Jornades</a:t>
            </a:r>
            <a:r>
              <a:rPr lang="en-US" altLang="en-US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de </a:t>
            </a:r>
            <a:r>
              <a:rPr lang="en-US" altLang="en-US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Modelamiento</a:t>
            </a:r>
            <a:r>
              <a:rPr lang="en-US" altLang="en-US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Matematico</a:t>
            </a:r>
            <a:endParaRPr lang="en-US" altLang="en-US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lang="en-US" altLang="en-US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y </a:t>
            </a:r>
            <a:r>
              <a:rPr lang="en-US" altLang="en-US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Gesti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/>
                <a:ea typeface="Cambria Math" pitchFamily="18" charset="0"/>
                <a:cs typeface="Times New Roman"/>
              </a:rPr>
              <a:t>ó</a:t>
            </a:r>
            <a:r>
              <a:rPr lang="en-US" altLang="en-US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n</a:t>
            </a:r>
            <a:r>
              <a:rPr lang="en-US" altLang="en-US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Pescados</a:t>
            </a:r>
            <a:r>
              <a:rPr lang="en-US" altLang="en-US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(M</a:t>
            </a:r>
            <a:r>
              <a:rPr lang="en-US" altLang="en-US" b="1" baseline="30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</a:t>
            </a:r>
            <a:r>
              <a:rPr lang="en-US" altLang="en-US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GP)</a:t>
            </a:r>
          </a:p>
          <a:p>
            <a:r>
              <a:rPr lang="en-US" altLang="en-US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Valparaiso, Chile</a:t>
            </a:r>
          </a:p>
          <a:p>
            <a:r>
              <a:rPr lang="en-US" altLang="en-US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January 2016</a:t>
            </a:r>
          </a:p>
          <a:p>
            <a:r>
              <a:rPr lang="en-US" altLang="en-US" b="1" dirty="0" smtClean="0">
                <a:latin typeface="Times New Roman" pitchFamily="18" charset="0"/>
              </a:rPr>
              <a:t>Terrance J. Quinn II</a:t>
            </a:r>
          </a:p>
          <a:p>
            <a:r>
              <a:rPr lang="en-US" altLang="en-US" sz="2400" b="1" dirty="0" smtClean="0">
                <a:latin typeface="Times New Roman" pitchFamily="18" charset="0"/>
              </a:rPr>
              <a:t>School of Fisheries and Ocean Sciences</a:t>
            </a:r>
          </a:p>
          <a:p>
            <a:r>
              <a:rPr lang="en-US" altLang="en-US" sz="2400" b="1" dirty="0" smtClean="0">
                <a:latin typeface="Times New Roman" pitchFamily="18" charset="0"/>
              </a:rPr>
              <a:t>University of Alaska Fairbanks</a:t>
            </a:r>
          </a:p>
          <a:p>
            <a:r>
              <a:rPr lang="en-US" altLang="en-US" sz="2400" b="1" dirty="0" smtClean="0">
                <a:latin typeface="Times New Roman" pitchFamily="18" charset="0"/>
              </a:rPr>
              <a:t>Juneau Alaska USA</a:t>
            </a:r>
          </a:p>
          <a:p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Terry.Quinn@alaska.edu</a:t>
            </a: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67600" cy="762000"/>
          </a:xfrm>
        </p:spPr>
        <p:txBody>
          <a:bodyPr/>
          <a:lstStyle/>
          <a:p>
            <a:r>
              <a:rPr lang="en-US" altLang="en-US" sz="3200" smtClean="0"/>
              <a:t>The Holy Grail: Age-structured Analysis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762000"/>
            <a:ext cx="5200650" cy="6096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Prototype of Underlying Dynamics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10 ages</a:t>
            </a:r>
          </a:p>
          <a:p>
            <a:r>
              <a:rPr lang="en-US" altLang="en-US" smtClean="0"/>
              <a:t>M: U-shaped</a:t>
            </a:r>
          </a:p>
          <a:p>
            <a:r>
              <a:rPr lang="en-US" altLang="en-US" smtClean="0"/>
              <a:t>F: logistic (50% selectivity at age 3)</a:t>
            </a:r>
          </a:p>
          <a:p>
            <a:endParaRPr lang="en-US" altLang="en-US" smtClean="0"/>
          </a:p>
          <a:p>
            <a:r>
              <a:rPr lang="en-US" altLang="en-US" smtClean="0"/>
              <a:t>L: von Bertalanffy</a:t>
            </a:r>
          </a:p>
          <a:p>
            <a:r>
              <a:rPr lang="en-US" altLang="en-US" smtClean="0"/>
              <a:t>W: isometric</a:t>
            </a:r>
          </a:p>
          <a:p>
            <a:pPr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038600" y="1371600"/>
          <a:ext cx="4572000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hart" r:id="rId3" imgW="6610807" imgH="3543605" progId="Excel.Chart.8">
                  <p:embed/>
                </p:oleObj>
              </mc:Choice>
              <mc:Fallback>
                <p:oleObj name="Chart" r:id="rId3" imgW="6610807" imgH="354360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71600"/>
                        <a:ext cx="4572000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038600" y="3886200"/>
          <a:ext cx="457200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hart" r:id="rId5" imgW="4505554" imgH="2438705" progId="Excel.Chart.8">
                  <p:embed/>
                </p:oleObj>
              </mc:Choice>
              <mc:Fallback>
                <p:oleObj name="Chart" r:id="rId5" imgW="4505554" imgH="243870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86200"/>
                        <a:ext cx="4572000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Prototype (continued)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3810000" cy="4114800"/>
          </a:xfrm>
        </p:spPr>
        <p:txBody>
          <a:bodyPr/>
          <a:lstStyle/>
          <a:p>
            <a:r>
              <a:rPr lang="en-US" altLang="en-US" smtClean="0"/>
              <a:t>Maturity: logistic (50% mature at age 5)</a:t>
            </a:r>
          </a:p>
          <a:p>
            <a:r>
              <a:rPr lang="en-US" altLang="en-US" smtClean="0"/>
              <a:t>Fecundity: isometric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Spawner-recruit relationship: Ricker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39624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219200"/>
            <a:ext cx="4800600" cy="2393950"/>
          </a:xfrm>
          <a:noFill/>
        </p:spPr>
      </p:pic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793750" y="5370513"/>
          <a:ext cx="30591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5" imgW="1079032" imgH="203112" progId="Equation.3">
                  <p:embed/>
                </p:oleObj>
              </mc:Choice>
              <mc:Fallback>
                <p:oleObj name="Equation" r:id="rId5" imgW="1079032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5370513"/>
                        <a:ext cx="3059113" cy="5746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en-US" smtClean="0"/>
              <a:t>Sustainability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591185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Times New Roman" pitchFamily="18" charset="0"/>
              </a:rPr>
              <a:t>No matter whether the population starts low or high, it equilibrates to  stable age distribution.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3450"/>
            <a:ext cx="82296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Estimation Goals</a:t>
            </a: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495800"/>
          </a:xfrm>
        </p:spPr>
        <p:txBody>
          <a:bodyPr/>
          <a:lstStyle/>
          <a:p>
            <a:r>
              <a:rPr lang="en-US" altLang="en-US" sz="3600" smtClean="0">
                <a:latin typeface="Times New Roman" pitchFamily="18" charset="0"/>
              </a:rPr>
              <a:t>Abundance (#), Biomass (t)</a:t>
            </a:r>
          </a:p>
          <a:p>
            <a:r>
              <a:rPr lang="en-US" altLang="en-US" sz="3600" smtClean="0">
                <a:latin typeface="Times New Roman" pitchFamily="18" charset="0"/>
              </a:rPr>
              <a:t>Mortality and Survival</a:t>
            </a:r>
          </a:p>
          <a:p>
            <a:r>
              <a:rPr lang="en-US" altLang="en-US" sz="3600" smtClean="0">
                <a:latin typeface="Times New Roman" pitchFamily="18" charset="0"/>
              </a:rPr>
              <a:t>Growth: </a:t>
            </a:r>
            <a:r>
              <a:rPr lang="en-US" altLang="en-US" smtClean="0">
                <a:latin typeface="Times New Roman" pitchFamily="18" charset="0"/>
              </a:rPr>
              <a:t>Length, weight</a:t>
            </a:r>
          </a:p>
          <a:p>
            <a:r>
              <a:rPr lang="en-US" altLang="en-US" sz="3600" smtClean="0">
                <a:latin typeface="Times New Roman" pitchFamily="18" charset="0"/>
              </a:rPr>
              <a:t>Reproduction: </a:t>
            </a:r>
            <a:r>
              <a:rPr lang="en-US" altLang="en-US" smtClean="0">
                <a:latin typeface="Times New Roman" pitchFamily="18" charset="0"/>
              </a:rPr>
              <a:t>Maturity, reproduction, recruitment</a:t>
            </a:r>
          </a:p>
          <a:p>
            <a:r>
              <a:rPr lang="en-US" altLang="en-US" sz="3600" smtClean="0">
                <a:latin typeface="Times New Roman" pitchFamily="18" charset="0"/>
              </a:rPr>
              <a:t>Fishing parameters: </a:t>
            </a:r>
            <a:r>
              <a:rPr lang="en-US" altLang="en-US" smtClean="0">
                <a:latin typeface="Times New Roman" pitchFamily="18" charset="0"/>
              </a:rPr>
              <a:t>Selectivity, Catchability</a:t>
            </a:r>
          </a:p>
          <a:p>
            <a:r>
              <a:rPr lang="en-US" altLang="en-US" sz="3600" smtClean="0">
                <a:latin typeface="Times New Roman" pitchFamily="18" charset="0"/>
              </a:rPr>
              <a:t>Movement/ Migration</a:t>
            </a:r>
            <a:endParaRPr lang="en-US" altLang="en-US" sz="3600" smtClean="0">
              <a:latin typeface="Arial" charset="0"/>
            </a:endParaRPr>
          </a:p>
          <a:p>
            <a:endParaRPr lang="en-US" altLang="en-US" sz="4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Modern Stock Assessment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54864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 smtClean="0"/>
              <a:t>Data Collection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altLang="en-US" dirty="0" smtClean="0"/>
              <a:t>Fishery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altLang="en-US" dirty="0" smtClean="0"/>
              <a:t>Surveys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 smtClean="0"/>
              <a:t>Modeling and analysis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altLang="en-US" dirty="0" smtClean="0"/>
              <a:t>Population dynamics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altLang="en-US" dirty="0" smtClean="0"/>
              <a:t>Uncertainty in measurement and in process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altLang="en-US" dirty="0" smtClean="0"/>
              <a:t>Factors affecting the population (environment, covariates)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altLang="en-US" sz="24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 smtClean="0"/>
              <a:t>Management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Data from the Fishery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r>
              <a:rPr lang="en-US" altLang="en-US" sz="3600" smtClean="0">
                <a:latin typeface="Times New Roman" pitchFamily="18" charset="0"/>
              </a:rPr>
              <a:t>Total catch and harvest</a:t>
            </a:r>
          </a:p>
          <a:p>
            <a:r>
              <a:rPr lang="en-US" altLang="en-US" sz="3600" smtClean="0">
                <a:latin typeface="Times New Roman" pitchFamily="18" charset="0"/>
              </a:rPr>
              <a:t>Composition: length, age, sex</a:t>
            </a:r>
          </a:p>
          <a:p>
            <a:pPr lvl="1"/>
            <a:r>
              <a:rPr lang="en-US" altLang="en-US" smtClean="0">
                <a:latin typeface="Times New Roman" pitchFamily="18" charset="0"/>
              </a:rPr>
              <a:t>Follow year-classes through time</a:t>
            </a:r>
          </a:p>
          <a:p>
            <a:r>
              <a:rPr lang="en-US" altLang="en-US" sz="3600" smtClean="0">
                <a:latin typeface="Times New Roman" pitchFamily="18" charset="0"/>
              </a:rPr>
              <a:t>Catch-per-unit-effort CPUE</a:t>
            </a:r>
          </a:p>
          <a:p>
            <a:pPr lvl="1"/>
            <a:r>
              <a:rPr lang="en-US" altLang="en-US" smtClean="0">
                <a:latin typeface="Times New Roman" pitchFamily="18" charset="0"/>
              </a:rPr>
              <a:t>Needs validation for relation to abundance</a:t>
            </a:r>
          </a:p>
          <a:p>
            <a:pPr lvl="1"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Data from the Survey(s)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Abundance estimation</a:t>
            </a:r>
          </a:p>
          <a:p>
            <a:r>
              <a:rPr lang="en-US" altLang="en-US" smtClean="0">
                <a:latin typeface="Times New Roman" pitchFamily="18" charset="0"/>
              </a:rPr>
              <a:t>Growth</a:t>
            </a:r>
          </a:p>
          <a:p>
            <a:r>
              <a:rPr lang="en-US" altLang="en-US" smtClean="0">
                <a:latin typeface="Times New Roman" pitchFamily="18" charset="0"/>
              </a:rPr>
              <a:t>Movement (tagging)</a:t>
            </a:r>
          </a:p>
          <a:p>
            <a:r>
              <a:rPr lang="en-US" altLang="en-US" smtClean="0">
                <a:latin typeface="Times New Roman" pitchFamily="18" charset="0"/>
              </a:rPr>
              <a:t>Maturity and fecundity (egg production)</a:t>
            </a:r>
          </a:p>
          <a:p>
            <a:pPr>
              <a:lnSpc>
                <a:spcPct val="90000"/>
              </a:lnSpc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Fishery Models (</a:t>
            </a:r>
            <a:r>
              <a:rPr lang="en-US" altLang="en-US" sz="3600" i="1" smtClean="0">
                <a:latin typeface="Times New Roman" pitchFamily="18" charset="0"/>
              </a:rPr>
              <a:t>sensu</a:t>
            </a:r>
            <a:r>
              <a:rPr lang="en-US" altLang="en-US" sz="3600" smtClean="0">
                <a:latin typeface="Times New Roman" pitchFamily="18" charset="0"/>
              </a:rPr>
              <a:t> K. Pollock</a:t>
            </a:r>
            <a:r>
              <a:rPr lang="en-US" altLang="en-US" smtClean="0">
                <a:latin typeface="Times New Roman" pitchFamily="18" charset="0"/>
              </a:rPr>
              <a:t>)</a:t>
            </a:r>
          </a:p>
        </p:txBody>
      </p:sp>
      <p:sp>
        <p:nvSpPr>
          <p:cNvPr id="19459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6482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VPA, Cohort Analysis, Catch-Age Analysis (Fry, Gulland, Pope, Doubleday, Fournier, Deriso&amp;Quinn)</a:t>
            </a:r>
          </a:p>
          <a:p>
            <a:r>
              <a:rPr lang="en-US" altLang="en-US" smtClean="0">
                <a:latin typeface="Times New Roman" pitchFamily="18" charset="0"/>
              </a:rPr>
              <a:t>(Integrated) Age-structured Assessment (ASA) Models</a:t>
            </a:r>
          </a:p>
          <a:p>
            <a:r>
              <a:rPr lang="en-US" altLang="en-US" smtClean="0">
                <a:latin typeface="Times New Roman" pitchFamily="18" charset="0"/>
              </a:rPr>
              <a:t>Stock Synthesis Models</a:t>
            </a:r>
          </a:p>
          <a:p>
            <a:r>
              <a:rPr lang="en-US" altLang="en-US" smtClean="0">
                <a:latin typeface="Times New Roman" pitchFamily="18" charset="0"/>
              </a:rPr>
              <a:t>(Leslie) Matrix-type Models</a:t>
            </a:r>
          </a:p>
          <a:p>
            <a:r>
              <a:rPr lang="en-US" altLang="en-US" smtClean="0">
                <a:latin typeface="Times New Roman" pitchFamily="18" charset="0"/>
              </a:rPr>
              <a:t>Models of Fish Population Dynamics</a:t>
            </a:r>
            <a:r>
              <a:rPr lang="en-US" altLang="en-US" sz="4000" smtClean="0">
                <a:latin typeface="Times New Roman" pitchFamily="18" charset="0"/>
              </a:rPr>
              <a:t> </a:t>
            </a:r>
            <a:endParaRPr lang="en-US" altLang="en-US" smtClean="0">
              <a:latin typeface="Times New Roman" pitchFamily="18" charset="0"/>
            </a:endParaRPr>
          </a:p>
          <a:p>
            <a:pPr lvl="2">
              <a:buFontTx/>
              <a:buNone/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Estimation: Objective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848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The objective function is used in stock assessment models to estimate parameters.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INTEGRATED ASSESSMENT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 A general equation for the objective function is:</a:t>
            </a:r>
            <a:endParaRPr lang="en-US" altLang="en-US" sz="2800" i="1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 Here, </a:t>
            </a:r>
            <a:r>
              <a:rPr lang="en-US" altLang="en-US" sz="2800" i="1" smtClean="0">
                <a:solidFill>
                  <a:srgbClr val="FFFF00"/>
                </a:solidFill>
              </a:rPr>
              <a:t>G</a:t>
            </a:r>
            <a:r>
              <a:rPr lang="en-US" altLang="en-US" sz="2800" smtClean="0">
                <a:solidFill>
                  <a:srgbClr val="FFFF00"/>
                </a:solidFill>
              </a:rPr>
              <a:t> is some function that relates the data, </a:t>
            </a:r>
            <a:r>
              <a:rPr lang="en-US" altLang="en-US" sz="2800" i="1" smtClean="0">
                <a:solidFill>
                  <a:srgbClr val="FFFF00"/>
                </a:solidFill>
              </a:rPr>
              <a:t>D</a:t>
            </a:r>
            <a:r>
              <a:rPr lang="en-US" altLang="en-US" sz="2800" smtClean="0">
                <a:solidFill>
                  <a:srgbClr val="FFFF00"/>
                </a:solidFill>
              </a:rPr>
              <a:t>, to the model predictions, </a:t>
            </a:r>
            <a:r>
              <a:rPr lang="en-US" altLang="en-US" sz="2800" i="1" smtClean="0">
                <a:solidFill>
                  <a:srgbClr val="FFFF00"/>
                </a:solidFill>
              </a:rPr>
              <a:t>P</a:t>
            </a:r>
            <a:r>
              <a:rPr lang="en-US" altLang="en-US" sz="2800" smtClean="0">
                <a:solidFill>
                  <a:srgbClr val="FFFF00"/>
                </a:solidFill>
              </a:rPr>
              <a:t>, for dataset </a:t>
            </a:r>
            <a:r>
              <a:rPr lang="en-US" altLang="en-US" sz="2800" i="1" smtClean="0">
                <a:solidFill>
                  <a:srgbClr val="FFFF00"/>
                </a:solidFill>
              </a:rPr>
              <a:t>x</a:t>
            </a:r>
            <a:r>
              <a:rPr lang="en-US" altLang="en-US" sz="2800" smtClean="0">
                <a:solidFill>
                  <a:srgbClr val="FFFF00"/>
                </a:solidFill>
              </a:rPr>
              <a:t>; </a:t>
            </a:r>
            <a:r>
              <a:rPr lang="el-GR" altLang="en-US" sz="2800" i="1" smtClean="0">
                <a:solidFill>
                  <a:srgbClr val="FFFF00"/>
                </a:solidFill>
              </a:rPr>
              <a:t>λ</a:t>
            </a:r>
            <a:r>
              <a:rPr lang="en-US" altLang="en-US" sz="2800" smtClean="0">
                <a:solidFill>
                  <a:srgbClr val="FFFF00"/>
                </a:solidFill>
              </a:rPr>
              <a:t> is the </a:t>
            </a:r>
            <a:r>
              <a:rPr lang="en-US" altLang="en-US" sz="2800" b="1" smtClean="0">
                <a:solidFill>
                  <a:srgbClr val="FFFF00"/>
                </a:solidFill>
              </a:rPr>
              <a:t>weighting</a:t>
            </a:r>
            <a:r>
              <a:rPr lang="en-US" altLang="en-US" sz="2800" smtClean="0">
                <a:solidFill>
                  <a:srgbClr val="FFFF00"/>
                </a:solidFill>
              </a:rPr>
              <a:t> term.</a:t>
            </a:r>
            <a:endParaRPr lang="el-GR" altLang="en-US" sz="280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  <p:graphicFrame>
        <p:nvGraphicFramePr>
          <p:cNvPr id="2048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86000" y="2971800"/>
          <a:ext cx="45720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3" imgW="1409088" imgH="342751" progId="Equation.3">
                  <p:embed/>
                </p:oleObj>
              </mc:Choice>
              <mc:Fallback>
                <p:oleObj name="Equation" r:id="rId3" imgW="1409088" imgH="34275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4572000" cy="11128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altLang="en-US" smtClean="0"/>
              <a:t>The Wonderful World of Fish Population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763000" cy="4648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u="sng" dirty="0" smtClean="0"/>
              <a:t>Biology </a:t>
            </a:r>
          </a:p>
          <a:p>
            <a:pPr>
              <a:defRPr/>
            </a:pPr>
            <a:r>
              <a:rPr lang="en-US" sz="2800" dirty="0" smtClean="0"/>
              <a:t>Birth, Death, Sex (Reproduction)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u="sng" dirty="0" smtClean="0"/>
              <a:t>Mathematics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Change, Differential Equations, Difference Equations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u="sng" dirty="0" smtClean="0"/>
              <a:t>Statistics</a:t>
            </a:r>
          </a:p>
          <a:p>
            <a:pPr>
              <a:defRPr/>
            </a:pPr>
            <a:r>
              <a:rPr lang="en-US" sz="2800" dirty="0" smtClean="0"/>
              <a:t>Uncertainty, Stochasticity, Error, Risk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u="sng" dirty="0" smtClean="0"/>
              <a:t>Socio-economics</a:t>
            </a:r>
          </a:p>
          <a:p>
            <a:pPr>
              <a:defRPr/>
            </a:pPr>
            <a:r>
              <a:rPr lang="en-US" sz="2800" dirty="0" smtClean="0"/>
              <a:t>Fisheries, Income, Employment, Communities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Estimation: </a:t>
            </a:r>
            <a:r>
              <a:rPr lang="en-US" altLang="en-US" sz="4000" smtClean="0">
                <a:solidFill>
                  <a:srgbClr val="FFFF00"/>
                </a:solidFill>
              </a:rPr>
              <a:t>Statistical distributions</a:t>
            </a:r>
            <a:endParaRPr lang="en-US" altLang="en-US" sz="400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724400"/>
          </a:xfrm>
        </p:spPr>
        <p:txBody>
          <a:bodyPr/>
          <a:lstStyle/>
          <a:p>
            <a:r>
              <a:rPr lang="en-US" altLang="en-US" smtClean="0"/>
              <a:t>Objective function G operates essentially as the likelihood to connect the data to the model parameters and equations. For example:</a:t>
            </a:r>
          </a:p>
          <a:p>
            <a:r>
              <a:rPr lang="en-US" altLang="en-US" i="1" smtClean="0"/>
              <a:t>Abundance data: </a:t>
            </a:r>
            <a:r>
              <a:rPr lang="en-US" altLang="en-US" smtClean="0"/>
              <a:t>Usually </a:t>
            </a:r>
            <a:r>
              <a:rPr lang="en-US" altLang="en-US" u="sng" smtClean="0"/>
              <a:t>lognormal</a:t>
            </a:r>
            <a:r>
              <a:rPr lang="en-US" altLang="en-US" smtClean="0"/>
              <a:t>, so that weighting term </a:t>
            </a:r>
            <a:r>
              <a:rPr lang="en-US" altLang="en-US" i="1" smtClean="0">
                <a:latin typeface="Symbol" pitchFamily="18" charset="2"/>
              </a:rPr>
              <a:t>l</a:t>
            </a:r>
            <a:r>
              <a:rPr lang="en-US" altLang="en-US" i="1" smtClean="0"/>
              <a:t> </a:t>
            </a:r>
            <a:r>
              <a:rPr lang="en-US" altLang="en-US" i="1" smtClean="0">
                <a:sym typeface="Symbol" pitchFamily="18" charset="2"/>
              </a:rPr>
              <a:t> </a:t>
            </a:r>
            <a:r>
              <a:rPr lang="en-US" altLang="en-US" smtClean="0">
                <a:sym typeface="Symbol" pitchFamily="18" charset="2"/>
              </a:rPr>
              <a:t>1</a:t>
            </a:r>
            <a:r>
              <a:rPr lang="en-US" altLang="en-US" i="1" smtClean="0">
                <a:sym typeface="Symbol" pitchFamily="18" charset="2"/>
              </a:rPr>
              <a:t>/</a:t>
            </a:r>
            <a:r>
              <a:rPr lang="en-US" altLang="en-US" smtClean="0">
                <a:sym typeface="Symbol" pitchFamily="18" charset="2"/>
              </a:rPr>
              <a:t>CV</a:t>
            </a:r>
            <a:r>
              <a:rPr lang="en-US" altLang="en-US" baseline="30000" smtClean="0">
                <a:sym typeface="Symbol" pitchFamily="18" charset="2"/>
              </a:rPr>
              <a:t>2</a:t>
            </a:r>
            <a:r>
              <a:rPr lang="en-US" altLang="en-US" i="1" smtClean="0">
                <a:sym typeface="Symbol" pitchFamily="18" charset="2"/>
              </a:rPr>
              <a:t>.</a:t>
            </a:r>
          </a:p>
          <a:p>
            <a:r>
              <a:rPr lang="en-US" altLang="en-US" i="1" smtClean="0">
                <a:sym typeface="Symbol" pitchFamily="18" charset="2"/>
              </a:rPr>
              <a:t>Age composition: </a:t>
            </a:r>
            <a:r>
              <a:rPr lang="en-US" altLang="en-US" smtClean="0">
                <a:sym typeface="Symbol" pitchFamily="18" charset="2"/>
              </a:rPr>
              <a:t>Usually </a:t>
            </a:r>
            <a:r>
              <a:rPr lang="en-US" altLang="en-US" u="sng" smtClean="0">
                <a:sym typeface="Symbol" pitchFamily="18" charset="2"/>
              </a:rPr>
              <a:t>multinomial</a:t>
            </a:r>
            <a:r>
              <a:rPr lang="en-US" altLang="en-US" smtClean="0">
                <a:sym typeface="Symbol" pitchFamily="18" charset="2"/>
              </a:rPr>
              <a:t> or </a:t>
            </a:r>
            <a:r>
              <a:rPr lang="en-US" altLang="en-US" u="sng" smtClean="0">
                <a:sym typeface="Symbol" pitchFamily="18" charset="2"/>
              </a:rPr>
              <a:t>Dirichlet</a:t>
            </a:r>
            <a:r>
              <a:rPr lang="en-US" altLang="en-US" smtClean="0">
                <a:sym typeface="Symbol" pitchFamily="18" charset="2"/>
              </a:rPr>
              <a:t>, so that </a:t>
            </a:r>
            <a:r>
              <a:rPr lang="en-US" altLang="en-US" i="1" smtClean="0">
                <a:latin typeface="Symbol" pitchFamily="18" charset="2"/>
              </a:rPr>
              <a:t>l</a:t>
            </a:r>
            <a:r>
              <a:rPr lang="en-US" altLang="en-US" i="1" smtClean="0"/>
              <a:t> </a:t>
            </a:r>
            <a:r>
              <a:rPr lang="en-US" altLang="en-US" i="1" smtClean="0">
                <a:sym typeface="Symbol" pitchFamily="18" charset="2"/>
              </a:rPr>
              <a:t> </a:t>
            </a:r>
            <a:r>
              <a:rPr lang="en-US" altLang="en-US" smtClean="0">
                <a:sym typeface="Symbol" pitchFamily="18" charset="2"/>
              </a:rPr>
              <a:t>sample size </a:t>
            </a:r>
            <a:r>
              <a:rPr lang="en-US" altLang="en-US" i="1" smtClean="0">
                <a:sym typeface="Symbol" pitchFamily="18" charset="2"/>
              </a:rPr>
              <a:t>n.</a:t>
            </a:r>
          </a:p>
          <a:p>
            <a:r>
              <a:rPr lang="en-US" altLang="en-US" i="1" smtClean="0">
                <a:sym typeface="Symbol" pitchFamily="18" charset="2"/>
              </a:rPr>
              <a:t>Parameters: “</a:t>
            </a:r>
            <a:r>
              <a:rPr lang="en-US" altLang="en-US" u="sng" smtClean="0">
                <a:sym typeface="Symbol" pitchFamily="18" charset="2"/>
              </a:rPr>
              <a:t>Quasi-Bayes</a:t>
            </a:r>
            <a:r>
              <a:rPr lang="en-US" altLang="en-US" i="1" smtClean="0">
                <a:sym typeface="Symbol" pitchFamily="18" charset="2"/>
              </a:rPr>
              <a:t>”  (</a:t>
            </a:r>
            <a:r>
              <a:rPr lang="en-US" altLang="en-US" u="sng" smtClean="0">
                <a:sym typeface="Symbol" pitchFamily="18" charset="2"/>
              </a:rPr>
              <a:t>normal-esque)</a:t>
            </a:r>
            <a:r>
              <a:rPr lang="en-US" altLang="en-US" i="1" smtClean="0">
                <a:sym typeface="Symbol" pitchFamily="18" charset="2"/>
              </a:rPr>
              <a:t>, </a:t>
            </a:r>
            <a:r>
              <a:rPr lang="en-US" altLang="en-US" smtClean="0">
                <a:sym typeface="Symbol" pitchFamily="18" charset="2"/>
              </a:rPr>
              <a:t>in the form </a:t>
            </a:r>
            <a:r>
              <a:rPr lang="en-US" altLang="en-US" sz="2800" smtClean="0">
                <a:sym typeface="Symbol" pitchFamily="18" charset="2"/>
              </a:rPr>
              <a:t>(parameter – prior)</a:t>
            </a:r>
            <a:r>
              <a:rPr lang="en-US" altLang="en-US" sz="2800" baseline="30000" smtClean="0">
                <a:sym typeface="Symbol" pitchFamily="18" charset="2"/>
              </a:rPr>
              <a:t>2 </a:t>
            </a:r>
            <a:r>
              <a:rPr lang="en-US" altLang="en-US" sz="2800" smtClean="0">
                <a:sym typeface="Symbol" pitchFamily="18" charset="2"/>
              </a:rPr>
              <a:t>/ (Prior Variance)</a:t>
            </a:r>
            <a:endParaRPr lang="en-US" altLang="en-US" sz="2800" i="1" smtClean="0">
              <a:sym typeface="Symbol" pitchFamily="18" charset="2"/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smtClean="0"/>
              <a:t>Documentation, Software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Quinn and </a:t>
            </a:r>
            <a:r>
              <a:rPr lang="en-US" altLang="en-US" dirty="0" err="1" smtClean="0"/>
              <a:t>Deriso</a:t>
            </a:r>
            <a:r>
              <a:rPr lang="en-US" altLang="en-US" dirty="0" smtClean="0"/>
              <a:t>. 1999. Quantitative Fish  Dynamics, Oxford.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Books by </a:t>
            </a:r>
            <a:r>
              <a:rPr lang="en-US" altLang="en-US" dirty="0" err="1" smtClean="0"/>
              <a:t>Hilborn</a:t>
            </a:r>
            <a:r>
              <a:rPr lang="en-US" altLang="en-US" dirty="0" smtClean="0"/>
              <a:t> and Walters, Getz, Caswell, Haddon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Journals:</a:t>
            </a:r>
            <a:r>
              <a:rPr lang="en-US" altLang="en-US" i="1" dirty="0" smtClean="0"/>
              <a:t> CJFAS; ICES J Mar </a:t>
            </a:r>
            <a:r>
              <a:rPr lang="en-US" altLang="en-US" i="1" dirty="0" err="1" smtClean="0"/>
              <a:t>Sci</a:t>
            </a:r>
            <a:r>
              <a:rPr lang="en-US" altLang="en-US" i="1" dirty="0" smtClean="0"/>
              <a:t>; Fish Res; Nat Resource Modeling</a:t>
            </a:r>
          </a:p>
          <a:p>
            <a:pPr>
              <a:lnSpc>
                <a:spcPct val="90000"/>
              </a:lnSpc>
              <a:defRPr/>
            </a:pPr>
            <a:endParaRPr lang="en-US" altLang="en-US" i="1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Software must be able to handle up to hundreds of parameters, thousands of observations.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Historical: Excel, local products, </a:t>
            </a:r>
            <a:r>
              <a:rPr lang="en-US" altLang="en-US" i="1" dirty="0" smtClean="0"/>
              <a:t>still used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33338"/>
            <a:ext cx="7772400" cy="1143000"/>
          </a:xfrm>
        </p:spPr>
        <p:txBody>
          <a:bodyPr/>
          <a:lstStyle/>
          <a:p>
            <a:r>
              <a:rPr lang="en-US" altLang="en-US" smtClean="0"/>
              <a:t>AD Model Builder (ADMB)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Creator: Dave Fournier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Automatic differentiation (Hessian)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Open source </a:t>
            </a:r>
            <a:r>
              <a:rPr lang="en-US" altLang="en-US" smtClean="0">
                <a:hlinkClick r:id="rId2"/>
              </a:rPr>
              <a:t>http://admb-project.org/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Interface with R (simulations)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Generic objective functions, including robust likelihood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Ability to do bootstrapping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MCMC for likelihood or Bayesian models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Modeling the Way to Reality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How do mathematical modelers make such a simple construct more realistic to deal with environmental variability, climate change, stock structure, migratory events?</a:t>
            </a:r>
          </a:p>
          <a:p>
            <a:r>
              <a:rPr lang="en-US" altLang="en-US" smtClean="0"/>
              <a:t>We always find a way, imperfect as it may appear.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Variation 1: Stochasticity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Start with deterministic Ricker spawner-recruit relationship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Add stochastic effects for temporal change, environment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Lognormal variability, E(</a:t>
            </a:r>
            <a:r>
              <a:rPr lang="en-US" altLang="en-US" sz="2800" i="1" smtClean="0"/>
              <a:t>R</a:t>
            </a:r>
            <a:r>
              <a:rPr lang="en-US" altLang="en-US" sz="2800" smtClean="0"/>
              <a:t>)= deterministic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CV </a:t>
            </a:r>
            <a:r>
              <a:rPr lang="en-US" altLang="en-US" sz="2800" i="1" smtClean="0">
                <a:latin typeface="Symbol" pitchFamily="18" charset="2"/>
              </a:rPr>
              <a:t>s</a:t>
            </a:r>
            <a:r>
              <a:rPr lang="en-US" altLang="en-US" sz="2800" smtClean="0"/>
              <a:t>  is usually HIGH (&gt; 0.5).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85800" y="3200400"/>
          <a:ext cx="80994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3" imgW="2857500" imgH="254000" progId="Equation.3">
                  <p:embed/>
                </p:oleObj>
              </mc:Choice>
              <mc:Fallback>
                <p:oleObj name="Equation" r:id="rId3" imgW="2857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00400"/>
                        <a:ext cx="8099425" cy="7175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Stochastic principles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Stochastic effects are </a:t>
            </a:r>
            <a:r>
              <a:rPr lang="en-US" altLang="en-US" sz="2800" b="1" smtClean="0"/>
              <a:t>large</a:t>
            </a:r>
            <a:r>
              <a:rPr lang="en-US" altLang="en-US" sz="2800" smtClean="0"/>
              <a:t> on all population parameters, but sustainability is still expected.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These effects occur at all life stages.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The effect is downward: yield, population abundance, and egg production are lower than the deterministic case.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Regenerative ability is </a:t>
            </a:r>
            <a:r>
              <a:rPr lang="en-US" altLang="en-US" sz="2800" b="1" smtClean="0"/>
              <a:t>poorly </a:t>
            </a:r>
            <a:r>
              <a:rPr lang="en-US" altLang="en-US" sz="2800" smtClean="0"/>
              <a:t>estimated.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Other approaches: </a:t>
            </a:r>
            <a:r>
              <a:rPr lang="en-US" altLang="en-US" sz="2400" smtClean="0"/>
              <a:t>Bayesian hierarchical models, meta-analyses, Kalman filtering, random effects models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Variation 2: Time-varying population parameters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Natural mortality: U-shaped distribution not well determined</a:t>
            </a:r>
          </a:p>
          <a:p>
            <a:r>
              <a:rPr lang="en-US" altLang="en-US" smtClean="0"/>
              <a:t>A function of predators and disease?</a:t>
            </a:r>
          </a:p>
          <a:p>
            <a:pPr lvl="1"/>
            <a:r>
              <a:rPr lang="en-US" altLang="en-US" smtClean="0"/>
              <a:t>Approach 1. Covariates (disease prevalence, predator abundance)</a:t>
            </a:r>
          </a:p>
          <a:p>
            <a:pPr lvl="1"/>
            <a:r>
              <a:rPr lang="en-US" altLang="en-US" smtClean="0"/>
              <a:t>Approach 2: Random, correlated, or ARIMA “walks”</a:t>
            </a:r>
          </a:p>
          <a:p>
            <a:pPr lvl="1"/>
            <a:r>
              <a:rPr lang="en-US" altLang="en-US" smtClean="0"/>
              <a:t>Approach 3. Study early life history.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893763"/>
            <a:ext cx="8305800" cy="49530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altLang="en-US" dirty="0" smtClean="0"/>
              <a:t>Multi-species models (include stomach contents data)</a:t>
            </a:r>
          </a:p>
          <a:p>
            <a:pPr>
              <a:defRPr/>
            </a:pPr>
            <a:r>
              <a:rPr lang="en-US" altLang="en-US" dirty="0" smtClean="0"/>
              <a:t>Deconstruct Z into:</a:t>
            </a:r>
          </a:p>
          <a:p>
            <a:pPr lvl="1">
              <a:defRPr/>
            </a:pPr>
            <a:r>
              <a:rPr lang="en-US" altLang="en-US" dirty="0" smtClean="0"/>
              <a:t>Fishing mortality</a:t>
            </a:r>
            <a:r>
              <a:rPr lang="en-US" altLang="en-US" b="1" dirty="0" smtClean="0"/>
              <a:t> </a:t>
            </a:r>
            <a:r>
              <a:rPr lang="en-US" altLang="en-US" b="1" i="1" dirty="0" smtClean="0">
                <a:solidFill>
                  <a:srgbClr val="FF9900"/>
                </a:solidFill>
              </a:rPr>
              <a:t>F </a:t>
            </a:r>
          </a:p>
          <a:p>
            <a:pPr lvl="1">
              <a:defRPr/>
            </a:pPr>
            <a:r>
              <a:rPr lang="en-US" altLang="en-US" dirty="0" smtClean="0"/>
              <a:t>Predation  or disease mortality</a:t>
            </a:r>
            <a:r>
              <a:rPr lang="en-US" altLang="en-US" b="1" dirty="0" smtClean="0"/>
              <a:t> </a:t>
            </a:r>
            <a:r>
              <a:rPr lang="en-US" altLang="en-US" b="1" i="1" dirty="0" smtClean="0">
                <a:solidFill>
                  <a:srgbClr val="FF9900"/>
                </a:solidFill>
              </a:rPr>
              <a:t>P</a:t>
            </a:r>
            <a:r>
              <a:rPr lang="en-US" altLang="en-US" b="1" i="1" dirty="0" smtClean="0"/>
              <a:t> </a:t>
            </a:r>
            <a:endParaRPr lang="en-US" altLang="en-US" b="1" dirty="0" smtClean="0"/>
          </a:p>
          <a:p>
            <a:pPr lvl="1">
              <a:defRPr/>
            </a:pPr>
            <a:r>
              <a:rPr lang="en-US" altLang="en-US" dirty="0" smtClean="0"/>
              <a:t>Residual natural mortality</a:t>
            </a:r>
            <a:r>
              <a:rPr lang="en-US" altLang="en-US" b="1" dirty="0" smtClean="0"/>
              <a:t> </a:t>
            </a:r>
            <a:r>
              <a:rPr lang="en-US" altLang="en-US" b="1" i="1" dirty="0" smtClean="0">
                <a:solidFill>
                  <a:srgbClr val="FF9900"/>
                </a:solidFill>
              </a:rPr>
              <a:t>M </a:t>
            </a:r>
            <a:endParaRPr lang="en-US" altLang="en-US" b="1" dirty="0" smtClean="0">
              <a:solidFill>
                <a:srgbClr val="FF9900"/>
              </a:solidFill>
            </a:endParaRP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66800" y="3810000"/>
          <a:ext cx="65484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3" imgW="1828800" imgH="254000" progId="Equation.3">
                  <p:embed/>
                </p:oleObj>
              </mc:Choice>
              <mc:Fallback>
                <p:oleObj name="Equation" r:id="rId3" imgW="18288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6548438" cy="8763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</a:rPr>
              <a:t>The multispecies model is simply an extension of the single species model, in which </a:t>
            </a:r>
            <a:r>
              <a:rPr lang="en-US" altLang="en-US" sz="2800" i="1">
                <a:latin typeface="Times New Roman" pitchFamily="18" charset="0"/>
              </a:rPr>
              <a:t>Z</a:t>
            </a:r>
            <a:r>
              <a:rPr lang="en-US" altLang="en-US" sz="2800">
                <a:latin typeface="Times New Roman" pitchFamily="18" charset="0"/>
              </a:rPr>
              <a:t> = </a:t>
            </a:r>
            <a:r>
              <a:rPr lang="en-US" altLang="en-US" sz="2800" i="1">
                <a:latin typeface="Times New Roman" pitchFamily="18" charset="0"/>
              </a:rPr>
              <a:t>F</a:t>
            </a:r>
            <a:r>
              <a:rPr lang="en-US" altLang="en-US" sz="2800">
                <a:latin typeface="Times New Roman" pitchFamily="18" charset="0"/>
              </a:rPr>
              <a:t> + </a:t>
            </a:r>
            <a:r>
              <a:rPr lang="en-US" altLang="en-US" sz="2800" i="1">
                <a:latin typeface="Times New Roman" pitchFamily="18" charset="0"/>
              </a:rPr>
              <a:t>M</a:t>
            </a:r>
            <a:r>
              <a:rPr lang="en-US" altLang="en-US" sz="2800">
                <a:latin typeface="Times New Roman" pitchFamily="18" charset="0"/>
              </a:rPr>
              <a:t> + </a:t>
            </a:r>
            <a:r>
              <a:rPr lang="en-US" altLang="en-US" sz="2800" i="1">
                <a:latin typeface="Times New Roman" pitchFamily="18" charset="0"/>
              </a:rPr>
              <a:t>P.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66800" y="1524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0">
                <a:solidFill>
                  <a:schemeClr val="tx2"/>
                </a:solidFill>
                <a:latin typeface="Times New Roman" pitchFamily="18" charset="0"/>
              </a:rPr>
              <a:t>Variation 2,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Effective number of parameters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number of true effective parameters in the model, as in degrees of freedom issues</a:t>
            </a:r>
          </a:p>
          <a:p>
            <a:r>
              <a:rPr lang="en-US" altLang="en-US" smtClean="0"/>
              <a:t>With random or autocorrelated walks for time-varying parameters</a:t>
            </a:r>
          </a:p>
          <a:p>
            <a:r>
              <a:rPr lang="en-US" altLang="en-US" smtClean="0"/>
              <a:t>Deviance Information Criterion (DIC) for model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Variation 3: Multiple datasets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5410200"/>
          </a:xfrm>
        </p:spPr>
        <p:txBody>
          <a:bodyPr/>
          <a:lstStyle/>
          <a:p>
            <a:r>
              <a:rPr lang="en-US" altLang="en-US" smtClean="0"/>
              <a:t>Data weighting issues</a:t>
            </a:r>
          </a:p>
          <a:p>
            <a:pPr lvl="1"/>
            <a:r>
              <a:rPr lang="en-US" altLang="en-US" smtClean="0"/>
              <a:t> Reevaluate objective function G?</a:t>
            </a:r>
          </a:p>
          <a:p>
            <a:pPr lvl="1"/>
            <a:r>
              <a:rPr lang="en-US" altLang="en-US" smtClean="0"/>
              <a:t>What to do about weightings {</a:t>
            </a:r>
            <a:r>
              <a:rPr lang="en-US" altLang="en-US" i="1" smtClean="0">
                <a:latin typeface="Symbol" pitchFamily="18" charset="2"/>
              </a:rPr>
              <a:t>l</a:t>
            </a:r>
            <a:r>
              <a:rPr lang="en-US" altLang="en-US" i="1" baseline="-25000" smtClean="0"/>
              <a:t>i</a:t>
            </a:r>
            <a:r>
              <a:rPr lang="en-US" altLang="en-US" smtClean="0"/>
              <a:t>}?</a:t>
            </a:r>
          </a:p>
          <a:p>
            <a:pPr lvl="2"/>
            <a:r>
              <a:rPr lang="en-US" altLang="en-US" smtClean="0"/>
              <a:t>Pre-specify and do sensitivity study.</a:t>
            </a:r>
          </a:p>
          <a:p>
            <a:pPr lvl="2"/>
            <a:r>
              <a:rPr lang="en-US" altLang="en-US" smtClean="0"/>
              <a:t>Estimate them: iterative reweighting.</a:t>
            </a:r>
          </a:p>
          <a:p>
            <a:pPr lvl="2"/>
            <a:r>
              <a:rPr lang="en-US" altLang="en-US" smtClean="0"/>
              <a:t>Use effective sample size or priors. Theory is not definitive.</a:t>
            </a:r>
          </a:p>
          <a:p>
            <a:r>
              <a:rPr lang="en-US" altLang="en-US" smtClean="0"/>
              <a:t>Data conflicts – Exposed but not resolved!</a:t>
            </a:r>
          </a:p>
          <a:p>
            <a:r>
              <a:rPr lang="en-US" altLang="en-US" smtClean="0"/>
              <a:t>Model selection: AIC, BIC, DIC, WIC instead of LR tests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Point of 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r>
              <a:rPr lang="en-US" altLang="en-US" smtClean="0"/>
              <a:t>Predictament of mathematical modelers of fish and fisheries (AKA fisheries stock assessment scientists, fish population dynamicists)</a:t>
            </a:r>
          </a:p>
          <a:p>
            <a:r>
              <a:rPr lang="en-US" altLang="en-US" smtClean="0"/>
              <a:t>Observations and models: the two sides</a:t>
            </a:r>
          </a:p>
          <a:p>
            <a:r>
              <a:rPr lang="en-US" altLang="en-US" smtClean="0"/>
              <a:t>Which is real life?</a:t>
            </a:r>
          </a:p>
          <a:p>
            <a:r>
              <a:rPr lang="en-US" altLang="en-US" smtClean="0"/>
              <a:t>People: It’s observations!</a:t>
            </a:r>
          </a:p>
          <a:p>
            <a:r>
              <a:rPr lang="en-US" altLang="en-US" smtClean="0"/>
              <a:t>Modelers: It’s the models!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Effective sample size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effective sample size used as the data weighting would be smaller than the sample size due to:</a:t>
            </a:r>
          </a:p>
          <a:p>
            <a:pPr lvl="1"/>
            <a:r>
              <a:rPr lang="en-US" altLang="en-US" smtClean="0"/>
              <a:t>Ageing error</a:t>
            </a:r>
          </a:p>
          <a:p>
            <a:pPr lvl="1"/>
            <a:r>
              <a:rPr lang="en-US" altLang="en-US" smtClean="0"/>
              <a:t>Number of tows sampled in survey/fishery</a:t>
            </a:r>
          </a:p>
          <a:p>
            <a:pPr lvl="1"/>
            <a:r>
              <a:rPr lang="en-US" altLang="en-US" smtClean="0"/>
              <a:t>Number of vessels sampled</a:t>
            </a:r>
          </a:p>
          <a:p>
            <a:pPr lvl="1"/>
            <a:r>
              <a:rPr lang="en-US" altLang="en-US" smtClean="0"/>
              <a:t>Age aggregation of fish within schools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r>
              <a:rPr lang="en-US" altLang="en-US" smtClean="0"/>
              <a:t>Variation 4: Extensions for realism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Spatial models (movement)</a:t>
            </a:r>
          </a:p>
          <a:p>
            <a:r>
              <a:rPr lang="en-US" altLang="en-US" smtClean="0"/>
              <a:t>Seasonal models (multiple fisheries)</a:t>
            </a:r>
          </a:p>
          <a:p>
            <a:r>
              <a:rPr lang="en-US" altLang="en-US" smtClean="0"/>
              <a:t>Size-structured models (when ageing isn’t possible or accurate)</a:t>
            </a:r>
          </a:p>
          <a:p>
            <a:r>
              <a:rPr lang="en-US" altLang="en-US" smtClean="0"/>
              <a:t>Genetic models (stock structure)</a:t>
            </a:r>
          </a:p>
          <a:p>
            <a:r>
              <a:rPr lang="en-US" altLang="en-US" smtClean="0"/>
              <a:t>Stochastic delay - differential equation models (because many biological processes are really continuous)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1828800"/>
          </a:xfrm>
        </p:spPr>
        <p:txBody>
          <a:bodyPr/>
          <a:lstStyle/>
          <a:p>
            <a:r>
              <a:rPr lang="en-US" altLang="en-US" smtClean="0"/>
              <a:t>1. Single population (with spatial heterogeneity)</a:t>
            </a:r>
          </a:p>
          <a:p>
            <a:r>
              <a:rPr lang="en-US" altLang="en-US" smtClean="0"/>
              <a:t>2. Overlapping populations with natal homing</a:t>
            </a:r>
          </a:p>
          <a:p>
            <a:r>
              <a:rPr lang="en-US" altLang="en-US" smtClean="0"/>
              <a:t>3. Subpopulations with reproductive mixing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Population structure (</a:t>
            </a:r>
            <a:r>
              <a:rPr lang="en-US" sz="3600" dirty="0" err="1" smtClean="0"/>
              <a:t>Goethel</a:t>
            </a:r>
            <a:r>
              <a:rPr lang="en-US" sz="3600" dirty="0" smtClean="0"/>
              <a:t> et al. 2011)</a:t>
            </a:r>
            <a:endParaRPr lang="en-US" sz="3600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70104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Mathematical Modeling and Fisheries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686800" cy="50292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800" dirty="0" smtClean="0"/>
              <a:t>Mathematical modeling produces fisheries stock assessments.</a:t>
            </a:r>
          </a:p>
          <a:p>
            <a:pPr marL="514350" indent="-514350" algn="l">
              <a:buAutoNum type="arabicPeriod"/>
            </a:pPr>
            <a:r>
              <a:rPr lang="en-US" sz="2800" dirty="0" smtClean="0"/>
              <a:t>Stock assessments are used for scientific management advice.</a:t>
            </a:r>
          </a:p>
          <a:p>
            <a:pPr marL="514350" indent="-514350" algn="l">
              <a:buAutoNum type="arabicPeriod"/>
            </a:pPr>
            <a:r>
              <a:rPr lang="en-US" sz="2800" dirty="0" smtClean="0"/>
              <a:t>Scientific advice gets used to set limits on overfishing (now MSY or its proxies) and targets (acceptable biological catches, ABCs, and total allowable catches, TACs, to be achieved.</a:t>
            </a:r>
          </a:p>
          <a:p>
            <a:pPr marL="514350" indent="-514350" algn="l">
              <a:buAutoNum type="arabicPeriod"/>
            </a:pPr>
            <a:r>
              <a:rPr lang="en-US" sz="2800" dirty="0" smtClean="0"/>
              <a:t>Scientists set ABCs; managers set TACs, such that TAC ≤ ABC (Magnuson-Stevens Act, U.S. Law)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08585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763000" cy="556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Alaska groundfish and shellfish fisheries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Region: North Pacific Fishery Management Council (1 of 7 in the U.S.)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Process started in 1976 (40 years now)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Evolutionary and adaptive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Institutional memory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The Council has practiced science-based management , listening to its Statistical and Scientific Committee and Plan Teams.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52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The Fish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altLang="en-US" smtClean="0"/>
              <a:t>Walleye pollock</a:t>
            </a:r>
          </a:p>
          <a:p>
            <a:r>
              <a:rPr lang="en-US" altLang="en-US" smtClean="0"/>
              <a:t>Pacific cod</a:t>
            </a:r>
          </a:p>
          <a:p>
            <a:r>
              <a:rPr lang="en-US" altLang="en-US" smtClean="0"/>
              <a:t>Sablefish (Black cod)</a:t>
            </a:r>
          </a:p>
          <a:p>
            <a:r>
              <a:rPr lang="en-US" altLang="en-US" smtClean="0"/>
              <a:t>Pacific halibut</a:t>
            </a:r>
          </a:p>
          <a:p>
            <a:r>
              <a:rPr lang="en-US" altLang="en-US" smtClean="0"/>
              <a:t>Rockfish (several species, </a:t>
            </a:r>
            <a:r>
              <a:rPr lang="en-US" altLang="en-US" i="1" smtClean="0"/>
              <a:t>Sebastes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Other flatfish</a:t>
            </a:r>
          </a:p>
          <a:p>
            <a:r>
              <a:rPr lang="en-US" altLang="en-US" smtClean="0"/>
              <a:t>Other species (Skates, sculpins, squid, sharks, forage fish, corals, sea lions, whales, etc.): ECOSYSTEM</a:t>
            </a:r>
          </a:p>
        </p:txBody>
      </p:sp>
    </p:spTree>
    <p:extLst>
      <p:ext uri="{BB962C8B-B14F-4D97-AF65-F5344CB8AC3E}">
        <p14:creationId xmlns:p14="http://schemas.microsoft.com/office/powerpoint/2010/main" val="36243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Fisheries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Trawl</a:t>
            </a:r>
          </a:p>
          <a:p>
            <a:r>
              <a:rPr lang="en-US" altLang="en-US" smtClean="0"/>
              <a:t>Longline</a:t>
            </a:r>
          </a:p>
          <a:p>
            <a:r>
              <a:rPr lang="en-US" altLang="en-US" smtClean="0"/>
              <a:t>Pot</a:t>
            </a:r>
          </a:p>
          <a:p>
            <a:r>
              <a:rPr lang="en-US" altLang="en-US" smtClean="0"/>
              <a:t>Groundfish</a:t>
            </a:r>
          </a:p>
          <a:p>
            <a:r>
              <a:rPr lang="en-US" altLang="en-US" smtClean="0"/>
              <a:t>Crab</a:t>
            </a:r>
          </a:p>
          <a:p>
            <a:r>
              <a:rPr lang="en-US" altLang="en-US" smtClean="0"/>
              <a:t>Scallops, Salmon</a:t>
            </a:r>
          </a:p>
          <a:p>
            <a:r>
              <a:rPr lang="en-US" altLang="en-US" smtClean="0"/>
              <a:t>Pacific halibut (allocation, biology by IPHC)</a:t>
            </a:r>
          </a:p>
        </p:txBody>
      </p:sp>
    </p:spTree>
    <p:extLst>
      <p:ext uri="{BB962C8B-B14F-4D97-AF65-F5344CB8AC3E}">
        <p14:creationId xmlns:p14="http://schemas.microsoft.com/office/powerpoint/2010/main" val="41482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Management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altLang="en-US" smtClean="0"/>
              <a:t>US Dept. of Commerce/ NOAA/ NMFS</a:t>
            </a:r>
          </a:p>
          <a:p>
            <a:r>
              <a:rPr lang="en-US" altLang="en-US" smtClean="0"/>
              <a:t>North Pacific Fishery Management Council</a:t>
            </a:r>
          </a:p>
          <a:p>
            <a:r>
              <a:rPr lang="en-US" altLang="en-US" smtClean="0"/>
              <a:t>Alaska, Washington, Oregon (Alaska majority)</a:t>
            </a:r>
          </a:p>
          <a:p>
            <a:r>
              <a:rPr lang="en-US" altLang="en-US" smtClean="0"/>
              <a:t>Advisory Panel (industry)</a:t>
            </a:r>
          </a:p>
          <a:p>
            <a:r>
              <a:rPr lang="en-US" altLang="en-US" smtClean="0"/>
              <a:t>Scientific and Statistical Committee</a:t>
            </a:r>
          </a:p>
          <a:p>
            <a:r>
              <a:rPr lang="en-US" altLang="en-US" smtClean="0"/>
              <a:t>Plan teams (Groundfish, Crab, Scallops)</a:t>
            </a:r>
          </a:p>
          <a:p>
            <a:r>
              <a:rPr lang="en-US" altLang="en-US" smtClean="0"/>
              <a:t>Assessment scientists (AFSC, ADF&amp;G)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23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33338"/>
            <a:ext cx="7772400" cy="1143000"/>
          </a:xfrm>
        </p:spPr>
        <p:txBody>
          <a:bodyPr/>
          <a:lstStyle/>
          <a:p>
            <a:r>
              <a:rPr lang="en-US" altLang="en-US" smtClean="0"/>
              <a:t>Process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5257800"/>
          </a:xfrm>
        </p:spPr>
        <p:txBody>
          <a:bodyPr/>
          <a:lstStyle/>
          <a:p>
            <a:r>
              <a:rPr lang="en-US" altLang="en-US" dirty="0" smtClean="0"/>
              <a:t>5 meetings per year</a:t>
            </a:r>
          </a:p>
          <a:p>
            <a:r>
              <a:rPr lang="en-US" altLang="en-US" dirty="0" smtClean="0"/>
              <a:t>All three committees meet at same place.</a:t>
            </a:r>
          </a:p>
          <a:p>
            <a:r>
              <a:rPr lang="en-US" altLang="en-US" dirty="0" smtClean="0"/>
              <a:t>Public process for all three committees.</a:t>
            </a:r>
          </a:p>
          <a:p>
            <a:r>
              <a:rPr lang="en-US" altLang="en-US" b="1" dirty="0" smtClean="0"/>
              <a:t>Scientists determine maximum catch levels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Comprehensive observer program to collect catch and discard information; paid for by industry</a:t>
            </a:r>
          </a:p>
          <a:p>
            <a:r>
              <a:rPr lang="en-US" altLang="en-US" dirty="0" smtClean="0"/>
              <a:t>Evolutionary process on annual or biannual basis.</a:t>
            </a:r>
          </a:p>
        </p:txBody>
      </p:sp>
    </p:spTree>
    <p:extLst>
      <p:ext uri="{BB962C8B-B14F-4D97-AF65-F5344CB8AC3E}">
        <p14:creationId xmlns:p14="http://schemas.microsoft.com/office/powerpoint/2010/main" val="5562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305800" cy="525780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sz="2400" u="sng" dirty="0" err="1">
                <a:solidFill>
                  <a:srgbClr val="FFFF00"/>
                </a:solidFill>
                <a:latin typeface="Comic Sans MS" pitchFamily="66" charset="0"/>
              </a:rPr>
              <a:t>Groundfish</a:t>
            </a:r>
            <a:r>
              <a:rPr lang="en-US" sz="2400" u="sng" dirty="0">
                <a:solidFill>
                  <a:srgbClr val="FFFF00"/>
                </a:solidFill>
                <a:latin typeface="Comic Sans MS" pitchFamily="66" charset="0"/>
              </a:rPr>
              <a:t> FMPs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>
                <a:latin typeface="Comic Sans MS" pitchFamily="66" charset="0"/>
              </a:rPr>
              <a:t>	*</a:t>
            </a:r>
            <a:r>
              <a:rPr lang="en-US" sz="2400" dirty="0" smtClean="0">
                <a:latin typeface="Comic Sans MS" pitchFamily="66" charset="0"/>
              </a:rPr>
              <a:t>Determined </a:t>
            </a:r>
            <a:r>
              <a:rPr lang="en-US" sz="2400" dirty="0">
                <a:latin typeface="Comic Sans MS" pitchFamily="66" charset="0"/>
              </a:rPr>
              <a:t>Stocks in the </a:t>
            </a:r>
            <a:r>
              <a:rPr lang="en-US" sz="2400" dirty="0" smtClean="0">
                <a:latin typeface="Comic Sans MS" pitchFamily="66" charset="0"/>
              </a:rPr>
              <a:t>fisheries</a:t>
            </a:r>
            <a:endParaRPr lang="en-US" sz="2400" dirty="0"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2400" dirty="0">
                <a:latin typeface="Comic Sans MS" pitchFamily="66" charset="0"/>
              </a:rPr>
              <a:t>	*Tier system for ACLs &amp; evaluation of uncertainty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u="sng" dirty="0">
                <a:solidFill>
                  <a:srgbClr val="FF3300"/>
                </a:solidFill>
                <a:latin typeface="Comic Sans MS" pitchFamily="66" charset="0"/>
              </a:rPr>
              <a:t>BSAI Crab FMP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>
                <a:latin typeface="Comic Sans MS" pitchFamily="66" charset="0"/>
              </a:rPr>
              <a:t>	*</a:t>
            </a:r>
            <a:r>
              <a:rPr lang="en-US" sz="2400" dirty="0" smtClean="0">
                <a:latin typeface="Comic Sans MS" pitchFamily="66" charset="0"/>
              </a:rPr>
              <a:t>Established </a:t>
            </a:r>
            <a:r>
              <a:rPr lang="en-US" sz="2400" dirty="0">
                <a:latin typeface="Comic Sans MS" pitchFamily="66" charset="0"/>
              </a:rPr>
              <a:t>ABC using P</a:t>
            </a:r>
            <a:r>
              <a:rPr lang="en-US" sz="2400" dirty="0" smtClean="0">
                <a:latin typeface="Comic Sans MS" pitchFamily="66" charset="0"/>
              </a:rPr>
              <a:t>* and </a:t>
            </a:r>
            <a:r>
              <a:rPr lang="en-US" sz="2400" dirty="0">
                <a:latin typeface="Comic Sans MS" pitchFamily="66" charset="0"/>
              </a:rPr>
              <a:t>buffers.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u="sng" dirty="0">
                <a:solidFill>
                  <a:srgbClr val="FF00FF"/>
                </a:solidFill>
                <a:latin typeface="Comic Sans MS" pitchFamily="66" charset="0"/>
              </a:rPr>
              <a:t>Scallop </a:t>
            </a:r>
            <a:r>
              <a:rPr lang="en-US" sz="2400" u="sng" dirty="0" smtClean="0">
                <a:solidFill>
                  <a:srgbClr val="FF00FF"/>
                </a:solidFill>
                <a:latin typeface="Comic Sans MS" pitchFamily="66" charset="0"/>
              </a:rPr>
              <a:t>FMP</a:t>
            </a:r>
          </a:p>
          <a:p>
            <a:pPr algn="l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2400" dirty="0" smtClean="0">
                <a:latin typeface="Comic Sans MS" pitchFamily="66" charset="0"/>
              </a:rPr>
              <a:t>*Determined </a:t>
            </a:r>
            <a:r>
              <a:rPr lang="en-US" sz="2400" dirty="0">
                <a:latin typeface="Comic Sans MS" pitchFamily="66" charset="0"/>
              </a:rPr>
              <a:t>Stocks in the </a:t>
            </a:r>
            <a:r>
              <a:rPr lang="en-US" sz="2400" dirty="0" smtClean="0">
                <a:latin typeface="Comic Sans MS" pitchFamily="66" charset="0"/>
              </a:rPr>
              <a:t>fisheries</a:t>
            </a:r>
            <a:endParaRPr lang="en-US" sz="2400" u="sng" dirty="0" smtClean="0"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2400" dirty="0">
                <a:latin typeface="Comic Sans MS" pitchFamily="66" charset="0"/>
              </a:rPr>
              <a:t>	</a:t>
            </a:r>
            <a:r>
              <a:rPr lang="en-US" sz="2400">
                <a:latin typeface="Comic Sans MS" pitchFamily="66" charset="0"/>
              </a:rPr>
              <a:t>*</a:t>
            </a:r>
            <a:r>
              <a:rPr lang="en-US" sz="2400" smtClean="0">
                <a:latin typeface="Comic Sans MS" pitchFamily="66" charset="0"/>
              </a:rPr>
              <a:t>Established </a:t>
            </a:r>
            <a:r>
              <a:rPr lang="en-US" sz="2400" dirty="0">
                <a:latin typeface="Comic Sans MS" pitchFamily="66" charset="0"/>
              </a:rPr>
              <a:t>ABC using set buffer.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Salmon FMP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>
                <a:latin typeface="Comic Sans MS" pitchFamily="66" charset="0"/>
              </a:rPr>
              <a:t>	Reviewing FMP language to determine compliance 	with NS1 guidelines;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u="sng" dirty="0">
                <a:latin typeface="Comic Sans MS" pitchFamily="66" charset="0"/>
              </a:rPr>
              <a:t>Arctic FMP</a:t>
            </a:r>
            <a:r>
              <a:rPr lang="en-US" sz="2400" b="1" dirty="0">
                <a:latin typeface="Comic Sans MS" pitchFamily="66" charset="0"/>
              </a:rPr>
              <a:t> 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>
                <a:latin typeface="Comic Sans MS" pitchFamily="66" charset="0"/>
              </a:rPr>
              <a:t>	Status quo; new FMP developed w/NS1 guidelines.</a:t>
            </a:r>
          </a:p>
          <a:p>
            <a:pPr algn="l">
              <a:lnSpc>
                <a:spcPct val="90000"/>
              </a:lnSpc>
              <a:defRPr/>
            </a:pPr>
            <a:endParaRPr lang="en-US" sz="2400" dirty="0">
              <a:latin typeface="Comic Sans MS" pitchFamily="66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-228600" y="381000"/>
            <a:ext cx="937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501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Uncertainty: Types of “error”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Measurement and sampling error</a:t>
            </a:r>
          </a:p>
          <a:p>
            <a:r>
              <a:rPr lang="en-US" altLang="en-US" smtClean="0"/>
              <a:t>Process (parameter) error: e.g., variability over time</a:t>
            </a:r>
          </a:p>
          <a:p>
            <a:r>
              <a:rPr lang="en-US" altLang="en-US" smtClean="0"/>
              <a:t>Model error (mis-specification)</a:t>
            </a:r>
          </a:p>
          <a:p>
            <a:r>
              <a:rPr lang="en-US" altLang="en-US" smtClean="0"/>
              <a:t>Management (implementation error)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713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Classification of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Groundfish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Stocks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424363" cy="2451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4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3886200" cy="5257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u="sng" dirty="0">
                <a:solidFill>
                  <a:srgbClr val="66CCFF"/>
                </a:solidFill>
                <a:latin typeface="Arial" pitchFamily="34" charset="0"/>
                <a:cs typeface="Arial" pitchFamily="34" charset="0"/>
              </a:rPr>
              <a:t>In the Fishery (ACLs set)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Targets: pollock, cod, sablefish, mackerel, etc.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Vulnerable non-targets: shark complex, skate complex,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sculpin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complex,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octopus, squid</a:t>
            </a:r>
            <a:endParaRPr lang="en-US" sz="20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u="sng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Ecosystem Components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u="sng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(no ACL set)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Forage Fish: smelt, capelin,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euphausiids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etc.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Prohibited Species: crabs, salmon, halibut,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herring</a:t>
            </a:r>
          </a:p>
          <a:p>
            <a:pPr marL="0" indent="0">
              <a:buFontTx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334000" y="4953000"/>
            <a:ext cx="34290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u="sng">
                <a:solidFill>
                  <a:srgbClr val="FF3300"/>
                </a:solidFill>
              </a:rPr>
              <a:t>Not in the FMP </a:t>
            </a:r>
            <a:endParaRPr lang="en-US" altLang="en-US" sz="2000"/>
          </a:p>
          <a:p>
            <a:r>
              <a:rPr lang="en-US" altLang="en-US" sz="2000"/>
              <a:t>Non-specified species: grenadiers, barnacles, anemones, etc.</a:t>
            </a:r>
          </a:p>
          <a:p>
            <a:pPr>
              <a:spcBef>
                <a:spcPct val="50000"/>
              </a:spcBef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7491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Groundfish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Annual Catch Limits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670050"/>
            <a:ext cx="396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In the North Pacific, annual catch limits are specified where: 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9900"/>
                </a:solidFill>
                <a:latin typeface="Arial" charset="0"/>
                <a:cs typeface="Arial" charset="0"/>
              </a:rPr>
              <a:t>		TAC</a:t>
            </a:r>
            <a:r>
              <a:rPr lang="en-US" altLang="en-US" sz="2400" u="sng" smtClean="0">
                <a:latin typeface="Arial" charset="0"/>
                <a:cs typeface="Arial" charset="0"/>
              </a:rPr>
              <a:t>&lt;</a:t>
            </a:r>
            <a:r>
              <a:rPr lang="en-US" altLang="en-US" sz="2400" smtClean="0">
                <a:solidFill>
                  <a:srgbClr val="FF9933"/>
                </a:solidFill>
                <a:latin typeface="Arial" charset="0"/>
                <a:cs typeface="Arial" charset="0"/>
              </a:rPr>
              <a:t>ABC</a:t>
            </a:r>
            <a:r>
              <a:rPr lang="en-US" altLang="en-US" sz="2400" smtClean="0">
                <a:latin typeface="Arial" charset="0"/>
                <a:cs typeface="Arial" charset="0"/>
              </a:rPr>
              <a:t>&lt;</a:t>
            </a:r>
            <a:r>
              <a:rPr lang="en-US" altLang="en-US" sz="2400" smtClean="0">
                <a:solidFill>
                  <a:srgbClr val="FF3300"/>
                </a:solidFill>
                <a:latin typeface="Arial" charset="0"/>
                <a:cs typeface="Arial" charset="0"/>
              </a:rPr>
              <a:t>OFL</a:t>
            </a:r>
            <a:r>
              <a:rPr lang="en-US" altLang="en-US" sz="2400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en-US" sz="20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FF3300"/>
                </a:solidFill>
                <a:latin typeface="Arial" charset="0"/>
                <a:cs typeface="Arial" charset="0"/>
              </a:rPr>
              <a:t>OFL</a:t>
            </a:r>
            <a:r>
              <a:rPr lang="en-US" altLang="en-US" sz="2000" smtClean="0">
                <a:latin typeface="Arial" charset="0"/>
                <a:cs typeface="Arial" charset="0"/>
              </a:rPr>
              <a:t> (overfishing level) is harvest limit associated with MSY.</a:t>
            </a:r>
          </a:p>
          <a:p>
            <a:pPr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FF9933"/>
                </a:solidFill>
                <a:latin typeface="Arial" charset="0"/>
                <a:cs typeface="Arial" charset="0"/>
              </a:rPr>
              <a:t>ABC</a:t>
            </a:r>
            <a:r>
              <a:rPr lang="en-US" altLang="en-US" sz="2000" smtClean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smtClean="0">
                <a:latin typeface="Arial" charset="0"/>
                <a:cs typeface="Arial" charset="0"/>
              </a:rPr>
              <a:t>(acceptable biological catch) is the harvest limit that takes into account scientific uncertainty.</a:t>
            </a:r>
          </a:p>
          <a:p>
            <a:pPr>
              <a:buFont typeface="Wingdings" pitchFamily="2" charset="2"/>
              <a:buNone/>
            </a:pPr>
            <a:r>
              <a:rPr lang="en-US" altLang="en-US" sz="2000" smtClean="0">
                <a:solidFill>
                  <a:srgbClr val="009900"/>
                </a:solidFill>
                <a:latin typeface="Arial" charset="0"/>
                <a:cs typeface="Arial" charset="0"/>
              </a:rPr>
              <a:t>TAC</a:t>
            </a:r>
            <a:r>
              <a:rPr lang="en-US" altLang="en-US" sz="2000" smtClean="0">
                <a:latin typeface="Arial" charset="0"/>
                <a:cs typeface="Arial" charset="0"/>
              </a:rPr>
              <a:t> (total allowable catch) is the target that includes socioeconomic considerations. </a:t>
            </a: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55788"/>
            <a:ext cx="44196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22"/>
          <p:cNvSpPr txBox="1">
            <a:spLocks noChangeArrowheads="1"/>
          </p:cNvSpPr>
          <p:nvPr/>
        </p:nvSpPr>
        <p:spPr bwMode="auto">
          <a:xfrm>
            <a:off x="4876800" y="5257800"/>
            <a:ext cx="4343400" cy="59372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00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>
                <a:latin typeface="Comic Sans MS" pitchFamily="66" charset="0"/>
              </a:rPr>
              <a:t>The SSC sets the</a:t>
            </a:r>
            <a:r>
              <a:rPr lang="en-US" altLang="en-US" sz="2000">
                <a:solidFill>
                  <a:srgbClr val="FF3300"/>
                </a:solidFill>
                <a:latin typeface="Comic Sans MS" pitchFamily="66" charset="0"/>
              </a:rPr>
              <a:t> OFL </a:t>
            </a:r>
            <a:r>
              <a:rPr lang="en-US" altLang="en-US" sz="2000">
                <a:latin typeface="Comic Sans MS" pitchFamily="66" charset="0"/>
              </a:rPr>
              <a:t>and</a:t>
            </a:r>
            <a:r>
              <a:rPr lang="en-US" altLang="en-US" sz="200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en-US" sz="2000">
                <a:solidFill>
                  <a:srgbClr val="FF9933"/>
                </a:solidFill>
                <a:latin typeface="Comic Sans MS" pitchFamily="66" charset="0"/>
              </a:rPr>
              <a:t>ABC.</a:t>
            </a:r>
          </a:p>
        </p:txBody>
      </p:sp>
      <p:sp>
        <p:nvSpPr>
          <p:cNvPr id="386071" name="Rectangle 23"/>
          <p:cNvSpPr>
            <a:spLocks noChangeArrowheads="1"/>
          </p:cNvSpPr>
          <p:nvPr/>
        </p:nvSpPr>
        <p:spPr bwMode="auto">
          <a:xfrm>
            <a:off x="6629400" y="1905000"/>
            <a:ext cx="2438400" cy="1905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3" name="Text Box 25"/>
          <p:cNvSpPr txBox="1">
            <a:spLocks noChangeArrowheads="1"/>
          </p:cNvSpPr>
          <p:nvPr/>
        </p:nvSpPr>
        <p:spPr bwMode="auto">
          <a:xfrm>
            <a:off x="6934200" y="1905000"/>
            <a:ext cx="1828800" cy="4572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Acceptable Biological Catch (ABC)</a:t>
            </a:r>
          </a:p>
        </p:txBody>
      </p:sp>
      <p:sp>
        <p:nvSpPr>
          <p:cNvPr id="9224" name="Text Box 26"/>
          <p:cNvSpPr txBox="1">
            <a:spLocks noChangeArrowheads="1"/>
          </p:cNvSpPr>
          <p:nvPr/>
        </p:nvSpPr>
        <p:spPr bwMode="auto">
          <a:xfrm>
            <a:off x="6934200" y="2514600"/>
            <a:ext cx="1828800" cy="4572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Total Allowable Catch (TAC)</a:t>
            </a:r>
          </a:p>
        </p:txBody>
      </p:sp>
    </p:spTree>
    <p:extLst>
      <p:ext uri="{BB962C8B-B14F-4D97-AF65-F5344CB8AC3E}">
        <p14:creationId xmlns:p14="http://schemas.microsoft.com/office/powerpoint/2010/main" val="16436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Tier System Based of Quality of Data </a:t>
            </a: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Tier 1 -- Reliable B,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msy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msy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Tier 2 -- Reliable B,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msy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msy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35%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40%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Tier 3 – Reliable B, B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40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35%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40%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Tier 4 – Reliable B, 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35%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40%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Tier 5 -- Reliable B and M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Tier 6 – Reliable Catch History Data	</a:t>
            </a: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-228600" y="381000"/>
            <a:ext cx="937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Groundfish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Control Rules for OFL and </a:t>
            </a:r>
            <a:r>
              <a:rPr lang="en-US" sz="2800" i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max</a:t>
            </a:r>
            <a:r>
              <a:rPr lang="en-US" sz="2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ABC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b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based on data available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453218" y="2743200"/>
          <a:ext cx="457200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38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3600" smtClean="0"/>
          </a:p>
          <a:p>
            <a:endParaRPr lang="en-US" altLang="en-US" sz="3600" smtClean="0"/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447800"/>
            <a:ext cx="4495800" cy="4648200"/>
          </a:xfrm>
        </p:spPr>
        <p:txBody>
          <a:bodyPr/>
          <a:lstStyle/>
          <a:p>
            <a:r>
              <a:rPr lang="en-US" altLang="en-US" sz="2400" smtClean="0"/>
              <a:t>AFSC analysis of current tier levels using P* (as well as a decision-theoretic approach).</a:t>
            </a:r>
          </a:p>
          <a:p>
            <a:r>
              <a:rPr lang="en-US" altLang="en-US" sz="2400" smtClean="0"/>
              <a:t>P* analysis used 3 yr average CV of trawl survey biomass as proxy for OFL uncertainty. </a:t>
            </a:r>
          </a:p>
          <a:p>
            <a:r>
              <a:rPr lang="en-US" altLang="en-US" sz="2400" smtClean="0"/>
              <a:t>Values of P* required to match existing OFL-ABC buffers calculated: average P*=0.12.</a:t>
            </a:r>
          </a:p>
          <a:p>
            <a:r>
              <a:rPr lang="en-US" altLang="en-US" sz="2400" smtClean="0"/>
              <a:t>Average buffer sizes were: </a:t>
            </a:r>
          </a:p>
          <a:p>
            <a:pPr lvl="1"/>
            <a:r>
              <a:rPr lang="en-US" altLang="en-US" sz="2000" smtClean="0"/>
              <a:t>Tier 1 ~ 8%</a:t>
            </a:r>
          </a:p>
          <a:p>
            <a:pPr lvl="1"/>
            <a:r>
              <a:rPr lang="en-US" altLang="en-US" sz="2000" smtClean="0"/>
              <a:t>Tier 3 ~ 17%</a:t>
            </a:r>
          </a:p>
          <a:p>
            <a:pPr lvl="1"/>
            <a:r>
              <a:rPr lang="en-US" altLang="en-US" sz="2000" smtClean="0"/>
              <a:t>Tiers 5, = 25%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-228600" y="381000"/>
            <a:ext cx="937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Does the Tier system adequately address </a:t>
            </a:r>
            <a:b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scientific uncertainty in setting ABC?</a:t>
            </a:r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724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5029200" y="1822450"/>
            <a:ext cx="3886200" cy="1381125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571750" algn="l"/>
              </a:tabLst>
              <a:defRPr sz="4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tabLst>
                <a:tab pos="2571750" algn="l"/>
              </a:tabLs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tabLst>
                <a:tab pos="2571750" algn="l"/>
              </a:tabLs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tabLst>
                <a:tab pos="2571750" algn="l"/>
              </a:tabLs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tabLst>
                <a:tab pos="2571750" algn="l"/>
              </a:tabLs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/>
              <a:t>AFSC 2009. Setting Annual Catch Limits (ACLs) for BSAI and GOA Groundfish. Paper presented to the Groundfish Plan Teams. September 2009. 55 p.</a:t>
            </a:r>
          </a:p>
          <a:p>
            <a:r>
              <a:rPr lang="en-US" altLang="en-US" sz="1400">
                <a:hlinkClick r:id="rId3"/>
              </a:rPr>
              <a:t>ftp://ftp.afsc.noaa.gov/afsc/public/Plan_Team/ACL_Aug_2009.pdf</a:t>
            </a:r>
            <a:r>
              <a:rPr lang="en-US" altLang="en-US" sz="140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967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dirty="0" smtClean="0"/>
              <a:t>Report Card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017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6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685800"/>
          </a:xfrm>
        </p:spPr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Scientific advice is </a:t>
            </a:r>
            <a:r>
              <a:rPr lang="en-US" sz="2800" b="1" dirty="0" smtClean="0">
                <a:solidFill>
                  <a:srgbClr val="FF0000"/>
                </a:solidFill>
              </a:rPr>
              <a:t>critical</a:t>
            </a:r>
            <a:r>
              <a:rPr lang="en-US" sz="2800" dirty="0" smtClean="0"/>
              <a:t> for successful fisheries management.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Mathematical modeling is </a:t>
            </a:r>
            <a:r>
              <a:rPr lang="en-US" sz="2800" b="1" dirty="0" smtClean="0">
                <a:solidFill>
                  <a:srgbClr val="FF0000"/>
                </a:solidFill>
              </a:rPr>
              <a:t>central</a:t>
            </a:r>
            <a:r>
              <a:rPr lang="en-US" sz="2800" dirty="0" smtClean="0"/>
              <a:t> in providing scientific advice.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Fish stocks have a </a:t>
            </a:r>
            <a:r>
              <a:rPr lang="en-US" sz="2800" b="1" dirty="0" smtClean="0">
                <a:solidFill>
                  <a:srgbClr val="FF0000"/>
                </a:solidFill>
              </a:rPr>
              <a:t>remarkable</a:t>
            </a:r>
            <a:r>
              <a:rPr lang="en-US" sz="2800" dirty="0" smtClean="0"/>
              <a:t> ability to prosper and/or recover if we let them: In the U.S., overfishing has practically been eliminated, and there has been dramatic recovery of depleted fish stocks.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Fisheries science and management must be </a:t>
            </a:r>
            <a:r>
              <a:rPr lang="en-US" sz="2800" b="1" dirty="0" smtClean="0">
                <a:solidFill>
                  <a:srgbClr val="FF0000"/>
                </a:solidFill>
              </a:rPr>
              <a:t>evolutionary, adaptive, and public </a:t>
            </a:r>
            <a:r>
              <a:rPr lang="en-US" sz="2800" dirty="0" smtClean="0"/>
              <a:t>to be successful.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3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914400"/>
          </a:xfrm>
        </p:spPr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914400"/>
            <a:ext cx="3275013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Understanding Fish</a:t>
            </a:r>
          </a:p>
        </p:txBody>
      </p:sp>
      <p:sp>
        <p:nvSpPr>
          <p:cNvPr id="61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114800"/>
          </a:xfrm>
        </p:spPr>
        <p:txBody>
          <a:bodyPr/>
          <a:lstStyle/>
          <a:p>
            <a:r>
              <a:rPr lang="en-US" altLang="en-US" sz="4000" smtClean="0">
                <a:latin typeface="Times New Roman" pitchFamily="18" charset="0"/>
              </a:rPr>
              <a:t>Assessment</a:t>
            </a:r>
            <a:r>
              <a:rPr lang="en-US" altLang="en-US" smtClean="0">
                <a:latin typeface="Times New Roman" pitchFamily="18" charset="0"/>
              </a:rPr>
              <a:t> (Accounting, Estimation) 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</a:rPr>
              <a:t>WHAT?</a:t>
            </a:r>
          </a:p>
          <a:p>
            <a:r>
              <a:rPr lang="en-US" altLang="en-US" sz="4000" smtClean="0">
                <a:latin typeface="Times New Roman" pitchFamily="18" charset="0"/>
              </a:rPr>
              <a:t>Forecasting</a:t>
            </a:r>
            <a:r>
              <a:rPr lang="en-US" altLang="en-US" smtClean="0">
                <a:latin typeface="Times New Roman" pitchFamily="18" charset="0"/>
              </a:rPr>
              <a:t> (Prediction, What If? scenarios) 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</a:rPr>
              <a:t>HOW?</a:t>
            </a:r>
          </a:p>
          <a:p>
            <a:r>
              <a:rPr lang="en-US" altLang="en-US" sz="4000" smtClean="0">
                <a:latin typeface="Times New Roman" pitchFamily="18" charset="0"/>
              </a:rPr>
              <a:t>Cause and Effect</a:t>
            </a:r>
            <a:r>
              <a:rPr lang="en-US" altLang="en-US" smtClean="0">
                <a:latin typeface="Times New Roman" pitchFamily="18" charset="0"/>
              </a:rPr>
              <a:t> (Understanding the 	processes </a:t>
            </a:r>
            <a:r>
              <a:rPr lang="en-US" altLang="en-US" smtClean="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mtClean="0">
                <a:latin typeface="Times New Roman" pitchFamily="18" charset="0"/>
              </a:rPr>
              <a:t> Experiments, Process studies) 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</a:rPr>
              <a:t>WHY?</a:t>
            </a:r>
            <a:endParaRPr lang="en-US" altLang="en-US" smtClean="0">
              <a:latin typeface="Times New Roman" pitchFamily="18" charset="0"/>
            </a:endParaRPr>
          </a:p>
          <a:p>
            <a:pPr lvl="2">
              <a:buFontTx/>
              <a:buNone/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/>
          <a:lstStyle/>
          <a:p>
            <a:r>
              <a:rPr lang="en-US" altLang="en-US" sz="4000" smtClean="0">
                <a:latin typeface="Times New Roman" pitchFamily="18" charset="0"/>
              </a:rPr>
              <a:t>Differences from Human Demography</a:t>
            </a:r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6324600"/>
          </a:xfrm>
        </p:spPr>
        <p:txBody>
          <a:bodyPr/>
          <a:lstStyle/>
          <a:p>
            <a:r>
              <a:rPr lang="en-US" altLang="en-US" sz="3600" smtClean="0">
                <a:latin typeface="Times New Roman" pitchFamily="18" charset="0"/>
              </a:rPr>
              <a:t>Sampling, not censusing</a:t>
            </a:r>
          </a:p>
          <a:p>
            <a:r>
              <a:rPr lang="en-US" altLang="en-US" sz="3600" smtClean="0">
                <a:latin typeface="Times New Roman" pitchFamily="18" charset="0"/>
              </a:rPr>
              <a:t>Not representative of population</a:t>
            </a:r>
          </a:p>
          <a:p>
            <a:r>
              <a:rPr lang="en-US" altLang="en-US" sz="3600" smtClean="0">
                <a:latin typeface="Times New Roman" pitchFamily="18" charset="0"/>
              </a:rPr>
              <a:t>Missing data: gaps, age- or size- and/or gear- selective</a:t>
            </a:r>
          </a:p>
          <a:p>
            <a:r>
              <a:rPr lang="en-US" altLang="en-US" sz="3600" smtClean="0">
                <a:latin typeface="Times New Roman" pitchFamily="18" charset="0"/>
              </a:rPr>
              <a:t>Observation, process, AND model mis-specification errors</a:t>
            </a:r>
          </a:p>
          <a:p>
            <a:r>
              <a:rPr lang="en-US" altLang="en-US" sz="3600" smtClean="0">
                <a:latin typeface="Times New Roman" pitchFamily="18" charset="0"/>
              </a:rPr>
              <a:t>Must be jack of all disciplines </a:t>
            </a:r>
            <a:r>
              <a:rPr lang="en-US" altLang="en-US" smtClean="0">
                <a:latin typeface="Times New Roman" pitchFamily="18" charset="0"/>
              </a:rPr>
              <a:t>(mathematics, statistics, biology, environment/ocean, computation, socio-economics, politics)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Simple Historical Models</a:t>
            </a:r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4724400"/>
          </a:xfrm>
        </p:spPr>
        <p:txBody>
          <a:bodyPr/>
          <a:lstStyle/>
          <a:p>
            <a:pPr>
              <a:defRPr/>
            </a:pPr>
            <a:r>
              <a:rPr lang="en-US" altLang="en-US" sz="3600" dirty="0" smtClean="0">
                <a:latin typeface="Times New Roman" pitchFamily="18" charset="0"/>
              </a:rPr>
              <a:t>Exponential, Geometric</a:t>
            </a:r>
            <a:r>
              <a:rPr lang="en-US" altLang="en-US" sz="4000" dirty="0" smtClean="0">
                <a:latin typeface="Times New Roman" pitchFamily="18" charset="0"/>
              </a:rPr>
              <a:t> </a:t>
            </a:r>
            <a:r>
              <a:rPr lang="en-US" altLang="en-US" sz="3600" dirty="0" smtClean="0">
                <a:latin typeface="Times New Roman" pitchFamily="18" charset="0"/>
              </a:rPr>
              <a:t>(Malthus)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d</a:t>
            </a:r>
            <a:r>
              <a:rPr lang="en-US" altLang="en-US" sz="3200" i="1" dirty="0" err="1" smtClean="0">
                <a:latin typeface="Times New Roman" pitchFamily="18" charset="0"/>
              </a:rPr>
              <a:t>N</a:t>
            </a:r>
            <a:r>
              <a:rPr lang="en-US" altLang="en-US" sz="3200" dirty="0" smtClean="0">
                <a:latin typeface="Times New Roman" pitchFamily="18" charset="0"/>
              </a:rPr>
              <a:t>/</a:t>
            </a:r>
            <a:r>
              <a:rPr lang="en-US" altLang="en-US" sz="3200" dirty="0" err="1" smtClean="0">
                <a:latin typeface="Times New Roman" pitchFamily="18" charset="0"/>
              </a:rPr>
              <a:t>d</a:t>
            </a:r>
            <a:r>
              <a:rPr lang="en-US" altLang="en-US" sz="3200" i="1" dirty="0" err="1" smtClean="0">
                <a:latin typeface="Times New Roman" pitchFamily="18" charset="0"/>
              </a:rPr>
              <a:t>t</a:t>
            </a:r>
            <a:r>
              <a:rPr lang="en-US" altLang="en-US" sz="3200" dirty="0" smtClean="0">
                <a:latin typeface="Times New Roman" pitchFamily="18" charset="0"/>
              </a:rPr>
              <a:t> = </a:t>
            </a:r>
            <a:r>
              <a:rPr lang="en-US" altLang="en-US" sz="3200" i="1" dirty="0" smtClean="0">
                <a:latin typeface="Times New Roman" pitchFamily="18" charset="0"/>
              </a:rPr>
              <a:t>r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i="1" dirty="0" smtClean="0">
                <a:latin typeface="Times New Roman" pitchFamily="18" charset="0"/>
              </a:rPr>
              <a:t>N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sym typeface="Symbol"/>
              </a:rPr>
              <a:t> </a:t>
            </a:r>
            <a:r>
              <a:rPr lang="en-US" altLang="en-US" sz="3200" i="1" dirty="0" smtClean="0">
                <a:latin typeface="Times New Roman" pitchFamily="18" charset="0"/>
                <a:sym typeface="Symbol"/>
              </a:rPr>
              <a:t>N</a:t>
            </a:r>
            <a:r>
              <a:rPr lang="en-US" altLang="en-US" sz="3200" dirty="0" smtClean="0">
                <a:latin typeface="Times New Roman" pitchFamily="18" charset="0"/>
                <a:sym typeface="Symbol"/>
              </a:rPr>
              <a:t>(</a:t>
            </a:r>
            <a:r>
              <a:rPr lang="en-US" altLang="en-US" sz="3200" i="1" dirty="0" smtClean="0">
                <a:latin typeface="Times New Roman" pitchFamily="18" charset="0"/>
                <a:sym typeface="Symbol"/>
              </a:rPr>
              <a:t>t</a:t>
            </a:r>
            <a:r>
              <a:rPr lang="en-US" altLang="en-US" sz="3200" dirty="0" smtClean="0">
                <a:latin typeface="Times New Roman" pitchFamily="18" charset="0"/>
                <a:sym typeface="Symbol"/>
              </a:rPr>
              <a:t>) = </a:t>
            </a:r>
            <a:r>
              <a:rPr lang="en-US" altLang="en-US" sz="3200" i="1" dirty="0" smtClean="0">
                <a:latin typeface="Times New Roman" pitchFamily="18" charset="0"/>
                <a:sym typeface="Symbol"/>
              </a:rPr>
              <a:t>N</a:t>
            </a:r>
            <a:r>
              <a:rPr lang="en-US" altLang="en-US" sz="3200" baseline="-25000" dirty="0" smtClean="0">
                <a:latin typeface="Times New Roman" pitchFamily="18" charset="0"/>
                <a:sym typeface="Symbol"/>
              </a:rPr>
              <a:t>0</a:t>
            </a:r>
            <a:r>
              <a:rPr lang="en-US" altLang="en-US" sz="3200" dirty="0" smtClean="0">
                <a:latin typeface="Times New Roman" pitchFamily="18" charset="0"/>
                <a:sym typeface="Symbol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sym typeface="Symbol"/>
              </a:rPr>
              <a:t>exp</a:t>
            </a:r>
            <a:r>
              <a:rPr lang="en-US" altLang="en-US" sz="3200" dirty="0" smtClean="0">
                <a:latin typeface="Times New Roman" pitchFamily="18" charset="0"/>
                <a:sym typeface="Symbol"/>
              </a:rPr>
              <a:t>(</a:t>
            </a:r>
            <a:r>
              <a:rPr lang="en-US" altLang="en-US" sz="3200" i="1" dirty="0" err="1" smtClean="0">
                <a:latin typeface="Times New Roman" pitchFamily="18" charset="0"/>
                <a:sym typeface="Symbol"/>
              </a:rPr>
              <a:t>rt</a:t>
            </a:r>
            <a:r>
              <a:rPr lang="en-US" altLang="en-US" sz="3200" dirty="0" smtClean="0">
                <a:latin typeface="Times New Roman" pitchFamily="18" charset="0"/>
                <a:sym typeface="Symbol"/>
              </a:rPr>
              <a:t>)</a:t>
            </a:r>
            <a:endParaRPr lang="en-US" altLang="en-US" sz="3200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3600" dirty="0" smtClean="0">
                <a:latin typeface="Times New Roman" pitchFamily="18" charset="0"/>
              </a:rPr>
              <a:t>Logistic (Malthus)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3200" dirty="0" smtClean="0">
                <a:latin typeface="Times New Roman" pitchFamily="18" charset="0"/>
              </a:rPr>
              <a:t> Still </a:t>
            </a:r>
            <a:r>
              <a:rPr lang="en-US" altLang="en-US" sz="3200" dirty="0">
                <a:latin typeface="Times New Roman" pitchFamily="18" charset="0"/>
              </a:rPr>
              <a:t>basis for theory of </a:t>
            </a:r>
            <a:r>
              <a:rPr lang="en-US" altLang="en-US" sz="3200" dirty="0" smtClean="0">
                <a:latin typeface="Times New Roman" pitchFamily="18" charset="0"/>
              </a:rPr>
              <a:t>fishing, sustainability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d</a:t>
            </a:r>
            <a:r>
              <a:rPr lang="en-US" altLang="en-US" sz="3200" i="1" dirty="0" err="1" smtClean="0">
                <a:latin typeface="Times New Roman" pitchFamily="18" charset="0"/>
              </a:rPr>
              <a:t>N</a:t>
            </a:r>
            <a:r>
              <a:rPr lang="en-US" altLang="en-US" sz="3200" dirty="0" smtClean="0">
                <a:latin typeface="Times New Roman" pitchFamily="18" charset="0"/>
              </a:rPr>
              <a:t>/</a:t>
            </a:r>
            <a:r>
              <a:rPr lang="en-US" altLang="en-US" sz="3200" dirty="0" err="1" smtClean="0">
                <a:latin typeface="Times New Roman" pitchFamily="18" charset="0"/>
              </a:rPr>
              <a:t>d</a:t>
            </a:r>
            <a:r>
              <a:rPr lang="en-US" altLang="en-US" sz="3200" i="1" dirty="0" err="1" smtClean="0">
                <a:latin typeface="Times New Roman" pitchFamily="18" charset="0"/>
              </a:rPr>
              <a:t>t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= </a:t>
            </a:r>
            <a:r>
              <a:rPr lang="en-US" altLang="en-US" sz="3200" i="1" dirty="0">
                <a:latin typeface="Times New Roman" pitchFamily="18" charset="0"/>
              </a:rPr>
              <a:t>r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i="1" dirty="0" smtClean="0">
                <a:latin typeface="Times New Roman" pitchFamily="18" charset="0"/>
              </a:rPr>
              <a:t>N </a:t>
            </a:r>
            <a:r>
              <a:rPr lang="en-US" altLang="en-US" sz="3200" dirty="0" smtClean="0">
                <a:latin typeface="Times New Roman" pitchFamily="18" charset="0"/>
              </a:rPr>
              <a:t>(1 – </a:t>
            </a:r>
            <a:r>
              <a:rPr lang="en-US" altLang="en-US" sz="3200" i="1" dirty="0" smtClean="0">
                <a:latin typeface="Times New Roman" pitchFamily="18" charset="0"/>
              </a:rPr>
              <a:t>N</a:t>
            </a:r>
            <a:r>
              <a:rPr lang="en-US" altLang="en-US" sz="3200" dirty="0" smtClean="0">
                <a:latin typeface="Times New Roman" pitchFamily="18" charset="0"/>
              </a:rPr>
              <a:t>/</a:t>
            </a:r>
            <a:r>
              <a:rPr lang="en-US" altLang="en-US" sz="3200" i="1" dirty="0" smtClean="0">
                <a:latin typeface="Times New Roman" pitchFamily="18" charset="0"/>
              </a:rPr>
              <a:t>K</a:t>
            </a:r>
            <a:r>
              <a:rPr lang="en-US" altLang="en-US" sz="3200" dirty="0" smtClean="0">
                <a:latin typeface="Times New Roman" pitchFamily="18" charset="0"/>
              </a:rPr>
              <a:t>), </a:t>
            </a:r>
            <a:r>
              <a:rPr lang="en-US" altLang="en-US" sz="3200" i="1" dirty="0" smtClean="0">
                <a:latin typeface="Times New Roman" pitchFamily="18" charset="0"/>
              </a:rPr>
              <a:t>K</a:t>
            </a:r>
            <a:r>
              <a:rPr lang="en-US" altLang="en-US" sz="3200" dirty="0" smtClean="0">
                <a:latin typeface="Times New Roman" pitchFamily="18" charset="0"/>
              </a:rPr>
              <a:t> = carrying capacity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3200" dirty="0" smtClean="0">
                <a:latin typeface="Times New Roman" pitchFamily="18" charset="0"/>
              </a:rPr>
              <a:t> Compensation, density-dependence</a:t>
            </a:r>
          </a:p>
          <a:p>
            <a:pPr>
              <a:buFont typeface="Courier New" panose="02070309020205020404" pitchFamily="49" charset="0"/>
              <a:buChar char="•"/>
              <a:defRPr/>
            </a:pPr>
            <a:r>
              <a:rPr lang="en-US" altLang="en-US" sz="3600" dirty="0">
                <a:latin typeface="Times New Roman" pitchFamily="18" charset="0"/>
              </a:rPr>
              <a:t>Features: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No </a:t>
            </a:r>
            <a:r>
              <a:rPr lang="en-US" altLang="en-US" dirty="0" smtClean="0">
                <a:latin typeface="Times New Roman" pitchFamily="18" charset="0"/>
              </a:rPr>
              <a:t>(age) structure</a:t>
            </a:r>
            <a:r>
              <a:rPr lang="en-US" altLang="en-US" dirty="0">
                <a:latin typeface="Times New Roman" pitchFamily="18" charset="0"/>
              </a:rPr>
              <a:t>, no biological lags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latin typeface="Times New Roman" pitchFamily="18" charset="0"/>
              </a:rPr>
              <a:t>Gompertz</a:t>
            </a:r>
            <a:r>
              <a:rPr lang="en-US" altLang="en-US" dirty="0">
                <a:latin typeface="Times New Roman" pitchFamily="18" charset="0"/>
              </a:rPr>
              <a:t>: rarely used</a:t>
            </a:r>
          </a:p>
          <a:p>
            <a:pPr marL="0" indent="0">
              <a:buFontTx/>
              <a:buNone/>
              <a:defRPr/>
            </a:pPr>
            <a:endParaRPr lang="en-US" altLang="en-US" sz="4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Modeling: Dynamics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Connects data and population dynamics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New abundance = Previous abundance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                             – Fishing deaths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                             – Natural deaths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                             + Recruitment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                             + Immigration – Emigration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Recruitment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Related to previous spawning stock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Related to previous environmental conditions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Related to other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Modeling: Basic Equations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95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Total Mortality </a:t>
            </a:r>
            <a:r>
              <a:rPr lang="en-US" altLang="en-US" i="1" smtClean="0">
                <a:latin typeface="Times New Roman" pitchFamily="18" charset="0"/>
              </a:rPr>
              <a:t>Z </a:t>
            </a:r>
            <a:r>
              <a:rPr lang="en-US" altLang="en-US" smtClean="0">
                <a:latin typeface="Times New Roman" pitchFamily="18" charset="0"/>
              </a:rPr>
              <a:t>= Fishing Mortality </a:t>
            </a:r>
            <a:r>
              <a:rPr lang="en-US" altLang="en-US" i="1" smtClean="0">
                <a:latin typeface="Times New Roman" pitchFamily="18" charset="0"/>
              </a:rPr>
              <a:t>F </a:t>
            </a:r>
            <a:r>
              <a:rPr lang="en-US" altLang="en-US" smtClean="0">
                <a:latin typeface="Times New Roman" pitchFamily="18" charset="0"/>
              </a:rPr>
              <a:t>+ Natural Mortality </a:t>
            </a:r>
            <a:r>
              <a:rPr lang="en-US" altLang="en-US" i="1" smtClean="0">
                <a:latin typeface="Times New Roman" pitchFamily="18" charset="0"/>
              </a:rPr>
              <a:t>M</a:t>
            </a:r>
            <a:endParaRPr lang="en-US" altLang="en-US" smtClean="0">
              <a:latin typeface="Times New Roman" pitchFamily="18" charset="0"/>
            </a:endParaRPr>
          </a:p>
          <a:p>
            <a:r>
              <a:rPr lang="en-US" altLang="en-US" smtClean="0">
                <a:latin typeface="Times New Roman" pitchFamily="18" charset="0"/>
              </a:rPr>
              <a:t>Survival </a:t>
            </a:r>
            <a:r>
              <a:rPr lang="en-US" altLang="en-US" i="1" smtClean="0">
                <a:latin typeface="Times New Roman" pitchFamily="18" charset="0"/>
              </a:rPr>
              <a:t>S</a:t>
            </a:r>
            <a:r>
              <a:rPr lang="en-US" altLang="en-US" smtClean="0">
                <a:latin typeface="Times New Roman" pitchFamily="18" charset="0"/>
              </a:rPr>
              <a:t> = exp(</a:t>
            </a:r>
            <a:r>
              <a:rPr lang="en-US" altLang="en-US" smtClean="0"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en-US" i="1" smtClean="0">
                <a:latin typeface="Times New Roman" pitchFamily="18" charset="0"/>
              </a:rPr>
              <a:t>Z</a:t>
            </a:r>
            <a:r>
              <a:rPr lang="en-US" altLang="en-US" smtClean="0">
                <a:latin typeface="Times New Roman" pitchFamily="18" charset="0"/>
              </a:rPr>
              <a:t>)</a:t>
            </a:r>
          </a:p>
          <a:p>
            <a:r>
              <a:rPr lang="en-US" altLang="en-US" smtClean="0">
                <a:latin typeface="Times New Roman" pitchFamily="18" charset="0"/>
              </a:rPr>
              <a:t>Abundance </a:t>
            </a:r>
            <a:r>
              <a:rPr lang="en-US" altLang="en-US" i="1" smtClean="0">
                <a:latin typeface="Times New Roman" pitchFamily="18" charset="0"/>
              </a:rPr>
              <a:t>N</a:t>
            </a:r>
            <a:r>
              <a:rPr lang="en-US" altLang="en-US" i="1" baseline="-25000" smtClean="0">
                <a:latin typeface="Times New Roman" pitchFamily="18" charset="0"/>
              </a:rPr>
              <a:t>y</a:t>
            </a:r>
            <a:r>
              <a:rPr lang="en-US" altLang="en-US" baseline="-25000" smtClean="0">
                <a:latin typeface="Times New Roman" pitchFamily="18" charset="0"/>
              </a:rPr>
              <a:t>+1</a:t>
            </a:r>
            <a:r>
              <a:rPr lang="en-US" altLang="en-US" smtClean="0">
                <a:latin typeface="Times New Roman" pitchFamily="18" charset="0"/>
              </a:rPr>
              <a:t> = </a:t>
            </a:r>
            <a:r>
              <a:rPr lang="en-US" altLang="en-US" i="1" smtClean="0">
                <a:latin typeface="Times New Roman" pitchFamily="18" charset="0"/>
              </a:rPr>
              <a:t>N</a:t>
            </a:r>
            <a:r>
              <a:rPr lang="en-US" altLang="en-US" i="1" baseline="-25000" smtClean="0">
                <a:latin typeface="Times New Roman" pitchFamily="18" charset="0"/>
              </a:rPr>
              <a:t>y</a:t>
            </a:r>
            <a:r>
              <a:rPr lang="en-US" altLang="en-US" i="1" smtClean="0">
                <a:latin typeface="Times New Roman" pitchFamily="18" charset="0"/>
              </a:rPr>
              <a:t> S</a:t>
            </a:r>
            <a:r>
              <a:rPr lang="en-US" altLang="en-US" i="1" baseline="-25000" smtClean="0">
                <a:latin typeface="Times New Roman" pitchFamily="18" charset="0"/>
              </a:rPr>
              <a:t>y</a:t>
            </a:r>
            <a:r>
              <a:rPr lang="en-US" altLang="en-US" smtClean="0">
                <a:latin typeface="Times New Roman" pitchFamily="18" charset="0"/>
              </a:rPr>
              <a:t> (year </a:t>
            </a:r>
            <a:r>
              <a:rPr lang="en-US" altLang="en-US" i="1" smtClean="0">
                <a:latin typeface="Times New Roman" pitchFamily="18" charset="0"/>
              </a:rPr>
              <a:t>y</a:t>
            </a:r>
            <a:r>
              <a:rPr lang="en-US" altLang="en-US" smtClean="0">
                <a:latin typeface="Times New Roman" pitchFamily="18" charset="0"/>
              </a:rPr>
              <a:t>)</a:t>
            </a:r>
          </a:p>
          <a:p>
            <a:r>
              <a:rPr lang="en-US" altLang="en-US" smtClean="0">
                <a:latin typeface="Times New Roman" pitchFamily="18" charset="0"/>
              </a:rPr>
              <a:t>Separability equation </a:t>
            </a:r>
            <a:r>
              <a:rPr lang="en-US" altLang="en-US" i="1" smtClean="0">
                <a:latin typeface="Times New Roman" pitchFamily="18" charset="0"/>
              </a:rPr>
              <a:t>F</a:t>
            </a:r>
            <a:r>
              <a:rPr lang="en-US" altLang="en-US" i="1" baseline="-25000" smtClean="0">
                <a:latin typeface="Times New Roman" pitchFamily="18" charset="0"/>
              </a:rPr>
              <a:t>a,y</a:t>
            </a:r>
            <a:r>
              <a:rPr lang="en-US" altLang="en-US" smtClean="0">
                <a:latin typeface="Times New Roman" pitchFamily="18" charset="0"/>
              </a:rPr>
              <a:t> = </a:t>
            </a:r>
            <a:r>
              <a:rPr lang="en-US" altLang="en-US" i="1" smtClean="0">
                <a:latin typeface="Times New Roman" pitchFamily="18" charset="0"/>
              </a:rPr>
              <a:t>s</a:t>
            </a:r>
            <a:r>
              <a:rPr lang="en-US" altLang="en-US" i="1" baseline="-25000" smtClean="0">
                <a:latin typeface="Times New Roman" pitchFamily="18" charset="0"/>
              </a:rPr>
              <a:t>a</a:t>
            </a:r>
            <a:r>
              <a:rPr lang="en-US" altLang="en-US" i="1" smtClean="0">
                <a:latin typeface="Times New Roman" pitchFamily="18" charset="0"/>
              </a:rPr>
              <a:t> F</a:t>
            </a:r>
            <a:r>
              <a:rPr lang="en-US" altLang="en-US" i="1" baseline="-25000" smtClean="0">
                <a:latin typeface="Times New Roman" pitchFamily="18" charset="0"/>
              </a:rPr>
              <a:t>y  </a:t>
            </a:r>
            <a:r>
              <a:rPr lang="en-US" altLang="en-US" smtClean="0">
                <a:latin typeface="Times New Roman" pitchFamily="18" charset="0"/>
              </a:rPr>
              <a:t>(age </a:t>
            </a:r>
            <a:r>
              <a:rPr lang="en-US" altLang="en-US" i="1" smtClean="0">
                <a:latin typeface="Times New Roman" pitchFamily="18" charset="0"/>
              </a:rPr>
              <a:t>a</a:t>
            </a:r>
            <a:r>
              <a:rPr lang="en-US" altLang="en-US" smtClean="0">
                <a:latin typeface="Times New Roman" pitchFamily="18" charset="0"/>
              </a:rPr>
              <a:t>)</a:t>
            </a:r>
          </a:p>
          <a:p>
            <a:r>
              <a:rPr lang="en-US" altLang="en-US" smtClean="0">
                <a:latin typeface="Times New Roman" pitchFamily="18" charset="0"/>
              </a:rPr>
              <a:t>Catchability equation CPUE</a:t>
            </a:r>
            <a:r>
              <a:rPr lang="en-US" altLang="en-US" i="1" baseline="-25000" smtClean="0">
                <a:latin typeface="Times New Roman" pitchFamily="18" charset="0"/>
              </a:rPr>
              <a:t>y</a:t>
            </a:r>
            <a:r>
              <a:rPr lang="en-US" altLang="en-US" smtClean="0">
                <a:latin typeface="Times New Roman" pitchFamily="18" charset="0"/>
              </a:rPr>
              <a:t> = (</a:t>
            </a:r>
            <a:r>
              <a:rPr lang="en-US" altLang="en-US" i="1" smtClean="0">
                <a:latin typeface="Times New Roman" pitchFamily="18" charset="0"/>
              </a:rPr>
              <a:t>s*</a:t>
            </a:r>
            <a:r>
              <a:rPr lang="en-US" altLang="en-US" i="1" baseline="-25000" smtClean="0">
                <a:latin typeface="Times New Roman" pitchFamily="18" charset="0"/>
              </a:rPr>
              <a:t>a </a:t>
            </a:r>
            <a:r>
              <a:rPr lang="en-US" altLang="en-US" i="1" smtClean="0">
                <a:latin typeface="Times New Roman" pitchFamily="18" charset="0"/>
              </a:rPr>
              <a:t>Q</a:t>
            </a:r>
            <a:r>
              <a:rPr lang="en-US" altLang="en-US" smtClean="0">
                <a:latin typeface="Times New Roman" pitchFamily="18" charset="0"/>
              </a:rPr>
              <a:t>) </a:t>
            </a:r>
            <a:r>
              <a:rPr lang="en-US" altLang="en-US" i="1" smtClean="0">
                <a:latin typeface="Times New Roman" pitchFamily="18" charset="0"/>
              </a:rPr>
              <a:t>N</a:t>
            </a:r>
            <a:r>
              <a:rPr lang="en-US" altLang="en-US" i="1" baseline="-25000" smtClean="0">
                <a:latin typeface="Times New Roman" pitchFamily="18" charset="0"/>
              </a:rPr>
              <a:t>y</a:t>
            </a:r>
          </a:p>
          <a:p>
            <a:r>
              <a:rPr lang="en-US" altLang="en-US" b="1" smtClean="0">
                <a:latin typeface="Times New Roman" pitchFamily="18" charset="0"/>
              </a:rPr>
              <a:t>Thus observed quantities are not directly  representative of the population.</a:t>
            </a:r>
            <a:endParaRPr lang="en-US" altLang="en-US" b="1" baseline="-2500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00"/>
      </a:lt1>
      <a:dk2>
        <a:srgbClr val="3333FF"/>
      </a:dk2>
      <a:lt2>
        <a:srgbClr val="FFFF00"/>
      </a:lt2>
      <a:accent1>
        <a:srgbClr val="FFFF00"/>
      </a:accent1>
      <a:accent2>
        <a:srgbClr val="3333CC"/>
      </a:accent2>
      <a:accent3>
        <a:srgbClr val="ADADFF"/>
      </a:accent3>
      <a:accent4>
        <a:srgbClr val="DADA00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3333FF"/>
    </a:dk2>
    <a:lt2>
      <a:srgbClr val="FFFF00"/>
    </a:lt2>
    <a:accent1>
      <a:srgbClr val="FFFF00"/>
    </a:accent1>
    <a:accent2>
      <a:srgbClr val="3333CC"/>
    </a:accent2>
    <a:accent3>
      <a:srgbClr val="ADADFF"/>
    </a:accent3>
    <a:accent4>
      <a:srgbClr val="DADA00"/>
    </a:accent4>
    <a:accent5>
      <a:srgbClr val="FFFFA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5834</TotalTime>
  <Words>2050</Words>
  <Application>Microsoft Office PowerPoint</Application>
  <PresentationFormat>On-screen Show (4:3)</PresentationFormat>
  <Paragraphs>312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Blank Presentation</vt:lpstr>
      <vt:lpstr>Chart</vt:lpstr>
      <vt:lpstr>Equation</vt:lpstr>
      <vt:lpstr> Contemporary Models in Fish Population DynamicsAnd Their Application to Fisheries Management</vt:lpstr>
      <vt:lpstr>The Wonderful World of Fish Population Dynamics</vt:lpstr>
      <vt:lpstr>Point of View</vt:lpstr>
      <vt:lpstr>Uncertainty: Types of “error”</vt:lpstr>
      <vt:lpstr>Understanding Fish</vt:lpstr>
      <vt:lpstr>Differences from Human Demography</vt:lpstr>
      <vt:lpstr>Simple Historical Models</vt:lpstr>
      <vt:lpstr>Modeling: Dynamics</vt:lpstr>
      <vt:lpstr>Modeling: Basic Equations</vt:lpstr>
      <vt:lpstr>The Holy Grail: Age-structured Analysis</vt:lpstr>
      <vt:lpstr>Prototype of Underlying Dynamics</vt:lpstr>
      <vt:lpstr>Prototype (continued)</vt:lpstr>
      <vt:lpstr>Sustainability</vt:lpstr>
      <vt:lpstr>Estimation Goals</vt:lpstr>
      <vt:lpstr>Modern Stock Assessment</vt:lpstr>
      <vt:lpstr>Data from the Fishery</vt:lpstr>
      <vt:lpstr>Data from the Survey(s)</vt:lpstr>
      <vt:lpstr>Fishery Models (sensu K. Pollock)</vt:lpstr>
      <vt:lpstr>Estimation: Objective Function</vt:lpstr>
      <vt:lpstr>Estimation: Statistical distributions</vt:lpstr>
      <vt:lpstr>Documentation, Software</vt:lpstr>
      <vt:lpstr>AD Model Builder (ADMB)</vt:lpstr>
      <vt:lpstr>Modeling the Way to Reality</vt:lpstr>
      <vt:lpstr>Variation 1: Stochasticity</vt:lpstr>
      <vt:lpstr>Stochastic principles</vt:lpstr>
      <vt:lpstr>Variation 2: Time-varying population parameters</vt:lpstr>
      <vt:lpstr>PowerPoint Presentation</vt:lpstr>
      <vt:lpstr>Effective number of parameters</vt:lpstr>
      <vt:lpstr>Variation 3: Multiple datasets</vt:lpstr>
      <vt:lpstr>Effective sample size</vt:lpstr>
      <vt:lpstr>Variation 4: Extensions for realism</vt:lpstr>
      <vt:lpstr>Population structure (Goethel et al. 2011)</vt:lpstr>
      <vt:lpstr>Mathematical Modeling and Fisheries Management</vt:lpstr>
      <vt:lpstr>Case study</vt:lpstr>
      <vt:lpstr>The Fish</vt:lpstr>
      <vt:lpstr>The Fisheries</vt:lpstr>
      <vt:lpstr>Management</vt:lpstr>
      <vt:lpstr>Process</vt:lpstr>
      <vt:lpstr>PowerPoint Presentation</vt:lpstr>
      <vt:lpstr>PowerPoint Presentation</vt:lpstr>
      <vt:lpstr>Groundfish Annual Catch Limits</vt:lpstr>
      <vt:lpstr>PowerPoint Presentation</vt:lpstr>
      <vt:lpstr>PowerPoint Presentation</vt:lpstr>
      <vt:lpstr>Report Card</vt:lpstr>
      <vt:lpstr>Final thoughts</vt:lpstr>
      <vt:lpstr>Questions?</vt:lpstr>
    </vt:vector>
  </TitlesOfParts>
  <Company>University of Alaska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Small Fish Populations</dc:title>
  <dc:subject>presentation to Arctic Cisco Workshop, 11/03</dc:subject>
  <dc:creator>Terry Quinn</dc:creator>
  <cp:lastModifiedBy>RRR</cp:lastModifiedBy>
  <cp:revision>187</cp:revision>
  <dcterms:created xsi:type="dcterms:W3CDTF">2000-08-30T21:08:46Z</dcterms:created>
  <dcterms:modified xsi:type="dcterms:W3CDTF">2016-01-20T15:02:48Z</dcterms:modified>
</cp:coreProperties>
</file>